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72" r:id="rId3"/>
    <p:sldId id="299" r:id="rId4"/>
    <p:sldId id="300" r:id="rId5"/>
    <p:sldId id="266" r:id="rId6"/>
    <p:sldId id="268" r:id="rId7"/>
    <p:sldId id="269" r:id="rId8"/>
    <p:sldId id="318" r:id="rId9"/>
    <p:sldId id="270" r:id="rId10"/>
    <p:sldId id="302" r:id="rId11"/>
    <p:sldId id="303" r:id="rId12"/>
    <p:sldId id="271" r:id="rId13"/>
    <p:sldId id="306" r:id="rId14"/>
    <p:sldId id="304" r:id="rId15"/>
    <p:sldId id="307" r:id="rId16"/>
    <p:sldId id="319" r:id="rId17"/>
    <p:sldId id="316" r:id="rId18"/>
    <p:sldId id="308" r:id="rId19"/>
    <p:sldId id="309" r:id="rId20"/>
    <p:sldId id="311" r:id="rId21"/>
    <p:sldId id="310" r:id="rId22"/>
    <p:sldId id="305" r:id="rId23"/>
    <p:sldId id="314" r:id="rId24"/>
    <p:sldId id="315" r:id="rId25"/>
    <p:sldId id="317" r:id="rId26"/>
    <p:sldId id="29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74"/>
    <p:restoredTop sz="82662"/>
  </p:normalViewPr>
  <p:slideViewPr>
    <p:cSldViewPr snapToGrid="0" snapToObjects="1">
      <p:cViewPr varScale="1">
        <p:scale>
          <a:sx n="91" d="100"/>
          <a:sy n="91" d="100"/>
        </p:scale>
        <p:origin x="19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F7FE10-E9D8-0748-B87E-0ADCD55ACCF9}" type="datetimeFigureOut">
              <a:rPr lang="en-US" smtClean="0"/>
              <a:t>4/6/24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BB88F7-D0B2-1A49-927F-1F28AB2DA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21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by DALL-E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088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 it is super memory efficient. Data sets that shut down other systems work in </a:t>
            </a:r>
            <a:r>
              <a:rPr lang="en-US" dirty="0" err="1"/>
              <a:t>data.table</a:t>
            </a:r>
            <a:r>
              <a:rPr lang="en-US" dirty="0"/>
              <a:t>. This table shows how different systems handled a data set with 1 billion rows and 9 columns.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374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 it is super memory efficient. Data sets that shut down other systems work in </a:t>
            </a:r>
            <a:r>
              <a:rPr lang="en-US" dirty="0" err="1"/>
              <a:t>data.table</a:t>
            </a:r>
            <a:r>
              <a:rPr lang="en-US" dirty="0"/>
              <a:t>. This table shows how different systems handled a data set with 1 billion rows and 9 columns.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237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 it is super memory efficient. Data sets that shut down other systems work in </a:t>
            </a:r>
            <a:r>
              <a:rPr lang="en-US" dirty="0" err="1"/>
              <a:t>data.table</a:t>
            </a:r>
            <a:r>
              <a:rPr lang="en-US" dirty="0"/>
              <a:t>. This table shows how different systems handled a data set with 1 billion rows and 9 columns.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66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accent4"/>
                </a:solidFill>
                <a:latin typeface="+mj-lt"/>
              </a:rPr>
              <a:t>This may be one of the key reasons people use it in production compared to other tools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181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2841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7296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759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141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9772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of my favorite new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55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389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of my favorite new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8817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of my favorite new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2647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1428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9027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8694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Writing blogs and examples of how you use it helps build a community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00847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 hope it is clear that </a:t>
            </a:r>
            <a:r>
              <a:rPr lang="en-US" sz="1200" b="1" dirty="0" err="1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  <a:r>
              <a:rPr lang="en-US" sz="12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can be a valuable tool to use in conjunction with the </a:t>
            </a:r>
            <a:r>
              <a:rPr lang="en-US" sz="1200" b="1" dirty="0" err="1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tidyverse</a:t>
            </a:r>
            <a:r>
              <a:rPr lang="en-US" sz="12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. </a:t>
            </a:r>
          </a:p>
          <a:p>
            <a:r>
              <a:rPr lang="en-US" sz="12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 recommend, if you are comfortable with </a:t>
            </a:r>
            <a:r>
              <a:rPr lang="en-US" sz="1200" b="1" dirty="0" err="1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dplyr</a:t>
            </a:r>
            <a:r>
              <a:rPr lang="en-US" sz="12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code, to use the </a:t>
            </a:r>
            <a:r>
              <a:rPr lang="en-US" sz="1200" b="1" dirty="0" err="1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dtplyr</a:t>
            </a:r>
            <a:r>
              <a:rPr lang="en-US" sz="12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package to learn </a:t>
            </a:r>
            <a:r>
              <a:rPr lang="en-US" sz="1200" b="1" dirty="0" err="1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  <a:r>
              <a:rPr lang="en-US" sz="12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code (among many other </a:t>
            </a:r>
            <a:r>
              <a:rPr lang="en-US" sz="1200" b="1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fantastic resources)</a:t>
            </a:r>
            <a:endParaRPr lang="en-US" sz="1200" b="1" dirty="0">
              <a:solidFill>
                <a:schemeClr val="accent5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r>
              <a:rPr lang="en-US" sz="1200" b="1" dirty="0" err="1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  <a:r>
              <a:rPr lang="en-US" sz="1200" b="1" dirty="0">
                <a:latin typeface="Book Antiqua" panose="02040602050305030304" pitchFamily="18" charset="0"/>
              </a:rPr>
              <a:t> and the </a:t>
            </a:r>
            <a:r>
              <a:rPr lang="en-US" sz="1200" b="1" dirty="0" err="1">
                <a:solidFill>
                  <a:schemeClr val="accent2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tidyverse</a:t>
            </a:r>
            <a:r>
              <a:rPr lang="en-US" sz="1200" b="1" dirty="0">
                <a:solidFill>
                  <a:schemeClr val="accent2">
                    <a:lumMod val="75000"/>
                  </a:schemeClr>
                </a:solidFill>
                <a:latin typeface="Book Antiqua" panose="02040602050305030304" pitchFamily="18" charset="0"/>
                <a:ea typeface="Fira Code" panose="020B0509050000020004" pitchFamily="49" charset="0"/>
              </a:rPr>
              <a:t> </a:t>
            </a:r>
            <a:r>
              <a:rPr lang="en-US" sz="1200" b="1" dirty="0">
                <a:latin typeface="Book Antiqua" panose="02040602050305030304" pitchFamily="18" charset="0"/>
                <a:ea typeface="Fira Code" panose="020B0509050000020004" pitchFamily="49" charset="0"/>
              </a:rPr>
              <a:t>are not rivals, but rather are </a:t>
            </a:r>
            <a:r>
              <a:rPr lang="en-US" sz="1200" b="1" dirty="0">
                <a:solidFill>
                  <a:schemeClr val="accent3">
                    <a:lumMod val="75000"/>
                  </a:schemeClr>
                </a:solidFill>
                <a:latin typeface="Book Antiqua" panose="02040602050305030304" pitchFamily="18" charset="0"/>
                <a:ea typeface="Fira Code" panose="020B0509050000020004" pitchFamily="49" charset="0"/>
              </a:rPr>
              <a:t>complimentary</a:t>
            </a:r>
            <a:endParaRPr lang="en-US" sz="1200" b="1" dirty="0">
              <a:solidFill>
                <a:schemeClr val="accent3">
                  <a:lumMod val="75000"/>
                </a:schemeClr>
              </a:solidFill>
              <a:latin typeface="Book Antiqua" panose="0204060205030503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334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arguing that the </a:t>
            </a:r>
            <a:r>
              <a:rPr lang="en-US" dirty="0" err="1"/>
              <a:t>tidyverse</a:t>
            </a:r>
            <a:r>
              <a:rPr lang="en-US" dirty="0"/>
              <a:t> changed the way R (and several other languages) think about syntax and data</a:t>
            </a:r>
          </a:p>
          <a:p>
            <a:r>
              <a:rPr lang="en-US" dirty="0"/>
              <a:t>But it isn’t the tool for everything all the time</a:t>
            </a:r>
          </a:p>
          <a:p>
            <a:r>
              <a:rPr lang="en-US" dirty="0"/>
              <a:t>I’ll use examples from the </a:t>
            </a:r>
            <a:r>
              <a:rPr lang="en-US" dirty="0" err="1"/>
              <a:t>tidyverse</a:t>
            </a:r>
            <a:r>
              <a:rPr lang="en-US" dirty="0"/>
              <a:t> so we have a shared language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957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344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data.table? Here’s a few as listed on the </a:t>
            </a:r>
            <a:r>
              <a:rPr lang="en-US" dirty="0" err="1"/>
              <a:t>data.table</a:t>
            </a:r>
            <a:r>
              <a:rPr lang="en-US" dirty="0"/>
              <a:t> README file.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207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Here, we’ll just focus on the first three.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6455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is the syntax. The main aspects of the code can be presented right here: dt is a </a:t>
            </a:r>
            <a:r>
              <a:rPr lang="en-US" dirty="0" err="1"/>
              <a:t>data.table</a:t>
            </a:r>
            <a:r>
              <a:rPr lang="en-US" dirty="0"/>
              <a:t> and in the square brackets go </a:t>
            </a:r>
            <a:r>
              <a:rPr lang="en-US" dirty="0" err="1"/>
              <a:t>i</a:t>
            </a:r>
            <a:r>
              <a:rPr lang="en-US" dirty="0"/>
              <a:t>, j, and by. 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 can think of </a:t>
            </a:r>
            <a:r>
              <a:rPr lang="en-US" dirty="0" err="1"/>
              <a:t>i</a:t>
            </a:r>
            <a:r>
              <a:rPr lang="en-US" dirty="0"/>
              <a:t> as being code that you would put in filter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j is nearly identical code as you’d put in mutate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by is essentially identical to what you would put in </a:t>
            </a:r>
            <a:r>
              <a:rPr lang="en-US" dirty="0" err="1"/>
              <a:t>group_by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Very R centric thinking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82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is the syntax. The main aspects of the code can be presented right here: dt is a </a:t>
            </a:r>
            <a:r>
              <a:rPr lang="en-US" dirty="0" err="1"/>
              <a:t>data.table</a:t>
            </a:r>
            <a:r>
              <a:rPr lang="en-US" dirty="0"/>
              <a:t> and in the square brackets go </a:t>
            </a:r>
            <a:r>
              <a:rPr lang="en-US" dirty="0" err="1"/>
              <a:t>i</a:t>
            </a:r>
            <a:r>
              <a:rPr lang="en-US" dirty="0"/>
              <a:t>, j, and by. 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 can think of </a:t>
            </a:r>
            <a:r>
              <a:rPr lang="en-US" dirty="0" err="1"/>
              <a:t>i</a:t>
            </a:r>
            <a:r>
              <a:rPr lang="en-US" dirty="0"/>
              <a:t> as being code that you would put in filter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j is nearly identical code as you’d put in mutate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by is essentially identical to what you would put in </a:t>
            </a:r>
            <a:r>
              <a:rPr lang="en-US" dirty="0" err="1"/>
              <a:t>group_by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Very R centric thinking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53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Next: </a:t>
            </a:r>
            <a:r>
              <a:rPr lang="en-US" dirty="0" err="1"/>
              <a:t>data.table</a:t>
            </a:r>
            <a:r>
              <a:rPr lang="en-US" dirty="0"/>
              <a:t> is incredibly fast. And the speed improvements from other approaches gets more and more meaningful as your data get really big and you have lots of groups. Hadley said this.</a:t>
            </a:r>
          </a:p>
          <a:p>
            <a:endParaRPr lang="en-US" dirty="0"/>
          </a:p>
          <a:p>
            <a:r>
              <a:rPr lang="en-US" dirty="0"/>
              <a:t>In my experience working with the data table team, they are incredibly focused on performance, even for little adjustments.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B88F7-D0B2-1A49-927F-1F28AB2DA2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457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33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435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98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07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802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576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9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24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91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996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751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E4D8F-C2C9-DA47-94C9-F60E44B14C75}" type="datetimeFigureOut">
              <a:rPr lang="en-US" smtClean="0"/>
              <a:t>4/6/24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9B668-292F-A24A-B279-EA402FD28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5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qLrdYhizEMg?t=1m54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datatable/data.table/blob/master/NEWS.md" TargetMode="Externa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.tiff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qLrdYhizEMg?t=1m54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group of people in suits sitting at desks with seals heads&#10;&#10;Description automatically generated">
            <a:extLst>
              <a:ext uri="{FF2B5EF4-FFF2-40B4-BE49-F238E27FC236}">
                <a16:creationId xmlns:a16="http://schemas.microsoft.com/office/drawing/2014/main" id="{A3E8D820-F6F7-EA89-4023-C080CF28C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064" y="-61893"/>
            <a:ext cx="12205063" cy="69743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E9A094-51C8-3F42-B10D-21F4E79A3B35}"/>
              </a:ext>
            </a:extLst>
          </p:cNvPr>
          <p:cNvSpPr txBox="1"/>
          <p:nvPr/>
        </p:nvSpPr>
        <p:spPr>
          <a:xfrm>
            <a:off x="0" y="6486882"/>
            <a:ext cx="187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Book Antiqua" panose="02040602050305030304" pitchFamily="18" charset="0"/>
              </a:rPr>
              <a:t>Tyson S. Barrett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C6E6B5-5DFC-7B41-BEB0-209F7F602ECD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36BB850-67CB-8FB1-7C1A-EC986C04D8E9}"/>
              </a:ext>
            </a:extLst>
          </p:cNvPr>
          <p:cNvSpPr/>
          <p:nvPr/>
        </p:nvSpPr>
        <p:spPr>
          <a:xfrm>
            <a:off x="0" y="343914"/>
            <a:ext cx="12205062" cy="1741452"/>
          </a:xfrm>
          <a:prstGeom prst="rect">
            <a:avLst/>
          </a:prstGeom>
          <a:solidFill>
            <a:srgbClr val="F2F2F2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16969-466B-A846-9AD8-561C8FC02C7A}"/>
              </a:ext>
            </a:extLst>
          </p:cNvPr>
          <p:cNvSpPr txBox="1"/>
          <p:nvPr/>
        </p:nvSpPr>
        <p:spPr>
          <a:xfrm>
            <a:off x="166101" y="343914"/>
            <a:ext cx="69270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198263" y="1417688"/>
            <a:ext cx="6894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B2CF6A-4784-084A-B19C-DCE4CCE70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0965" y="237225"/>
            <a:ext cx="1689530" cy="1954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774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3" y="515633"/>
            <a:ext cx="18710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Why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16969-466B-A846-9AD8-561C8FC02C7A}"/>
              </a:ext>
            </a:extLst>
          </p:cNvPr>
          <p:cNvSpPr txBox="1"/>
          <p:nvPr/>
        </p:nvSpPr>
        <p:spPr>
          <a:xfrm>
            <a:off x="2157269" y="177078"/>
            <a:ext cx="69493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88FB6D-FF9A-604C-AA89-A84597FC7B6F}"/>
              </a:ext>
            </a:extLst>
          </p:cNvPr>
          <p:cNvSpPr txBox="1"/>
          <p:nvPr/>
        </p:nvSpPr>
        <p:spPr>
          <a:xfrm>
            <a:off x="9106607" y="521212"/>
            <a:ext cx="1033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?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4D5571-7904-644B-967C-252917728C4D}"/>
              </a:ext>
            </a:extLst>
          </p:cNvPr>
          <p:cNvSpPr txBox="1"/>
          <p:nvPr/>
        </p:nvSpPr>
        <p:spPr>
          <a:xfrm>
            <a:off x="1087394" y="1962183"/>
            <a:ext cx="2975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Concise syntax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E16CD-EBF6-A142-B6FF-6FD48A1E7404}"/>
              </a:ext>
            </a:extLst>
          </p:cNvPr>
          <p:cNvSpPr txBox="1"/>
          <p:nvPr/>
        </p:nvSpPr>
        <p:spPr>
          <a:xfrm>
            <a:off x="1087393" y="2593125"/>
            <a:ext cx="2132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Fast speed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52E00C-DEB3-7C41-8A8C-79294AB32E86}"/>
              </a:ext>
            </a:extLst>
          </p:cNvPr>
          <p:cNvSpPr txBox="1"/>
          <p:nvPr/>
        </p:nvSpPr>
        <p:spPr>
          <a:xfrm>
            <a:off x="1087393" y="3224067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Memory efficient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4796C-E7A7-5045-81C3-1FE6C798F628}"/>
              </a:ext>
            </a:extLst>
          </p:cNvPr>
          <p:cNvSpPr txBox="1"/>
          <p:nvPr/>
        </p:nvSpPr>
        <p:spPr>
          <a:xfrm>
            <a:off x="1087393" y="3855009"/>
            <a:ext cx="6623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Careful API lifecycle management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79331F-8BAD-0144-8CB1-AB77328767E4}"/>
              </a:ext>
            </a:extLst>
          </p:cNvPr>
          <p:cNvSpPr txBox="1"/>
          <p:nvPr/>
        </p:nvSpPr>
        <p:spPr>
          <a:xfrm>
            <a:off x="1087393" y="4485951"/>
            <a:ext cx="2440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Community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B6E5EB-D2BC-5843-A5EF-A4440C743448}"/>
              </a:ext>
            </a:extLst>
          </p:cNvPr>
          <p:cNvSpPr txBox="1"/>
          <p:nvPr/>
        </p:nvSpPr>
        <p:spPr>
          <a:xfrm>
            <a:off x="1087393" y="5116893"/>
            <a:ext cx="2406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Feature rich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3F564B-3AF0-5A41-8C1E-D5E429F368B6}"/>
              </a:ext>
            </a:extLst>
          </p:cNvPr>
          <p:cNvSpPr/>
          <p:nvPr/>
        </p:nvSpPr>
        <p:spPr>
          <a:xfrm>
            <a:off x="988541" y="1962183"/>
            <a:ext cx="3805881" cy="1892826"/>
          </a:xfrm>
          <a:prstGeom prst="rect">
            <a:avLst/>
          </a:prstGeom>
          <a:noFill/>
          <a:ln w="38100">
            <a:solidFill>
              <a:schemeClr val="accent5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5881"/>
                      <a:gd name="connsiteY0" fmla="*/ 0 h 1892826"/>
                      <a:gd name="connsiteX1" fmla="*/ 505638 w 3805881"/>
                      <a:gd name="connsiteY1" fmla="*/ 0 h 1892826"/>
                      <a:gd name="connsiteX2" fmla="*/ 935159 w 3805881"/>
                      <a:gd name="connsiteY2" fmla="*/ 0 h 1892826"/>
                      <a:gd name="connsiteX3" fmla="*/ 1554974 w 3805881"/>
                      <a:gd name="connsiteY3" fmla="*/ 0 h 1892826"/>
                      <a:gd name="connsiteX4" fmla="*/ 2060613 w 3805881"/>
                      <a:gd name="connsiteY4" fmla="*/ 0 h 1892826"/>
                      <a:gd name="connsiteX5" fmla="*/ 2566251 w 3805881"/>
                      <a:gd name="connsiteY5" fmla="*/ 0 h 1892826"/>
                      <a:gd name="connsiteX6" fmla="*/ 3186066 w 3805881"/>
                      <a:gd name="connsiteY6" fmla="*/ 0 h 1892826"/>
                      <a:gd name="connsiteX7" fmla="*/ 3805881 w 3805881"/>
                      <a:gd name="connsiteY7" fmla="*/ 0 h 1892826"/>
                      <a:gd name="connsiteX8" fmla="*/ 3805881 w 3805881"/>
                      <a:gd name="connsiteY8" fmla="*/ 511063 h 1892826"/>
                      <a:gd name="connsiteX9" fmla="*/ 3805881 w 3805881"/>
                      <a:gd name="connsiteY9" fmla="*/ 946413 h 1892826"/>
                      <a:gd name="connsiteX10" fmla="*/ 3805881 w 3805881"/>
                      <a:gd name="connsiteY10" fmla="*/ 1381763 h 1892826"/>
                      <a:gd name="connsiteX11" fmla="*/ 3805881 w 3805881"/>
                      <a:gd name="connsiteY11" fmla="*/ 1892826 h 1892826"/>
                      <a:gd name="connsiteX12" fmla="*/ 3224125 w 3805881"/>
                      <a:gd name="connsiteY12" fmla="*/ 1892826 h 1892826"/>
                      <a:gd name="connsiteX13" fmla="*/ 2604310 w 3805881"/>
                      <a:gd name="connsiteY13" fmla="*/ 1892826 h 1892826"/>
                      <a:gd name="connsiteX14" fmla="*/ 1984495 w 3805881"/>
                      <a:gd name="connsiteY14" fmla="*/ 1892826 h 1892826"/>
                      <a:gd name="connsiteX15" fmla="*/ 1516915 w 3805881"/>
                      <a:gd name="connsiteY15" fmla="*/ 1892826 h 1892826"/>
                      <a:gd name="connsiteX16" fmla="*/ 973218 w 3805881"/>
                      <a:gd name="connsiteY16" fmla="*/ 1892826 h 1892826"/>
                      <a:gd name="connsiteX17" fmla="*/ 0 w 3805881"/>
                      <a:gd name="connsiteY17" fmla="*/ 1892826 h 1892826"/>
                      <a:gd name="connsiteX18" fmla="*/ 0 w 3805881"/>
                      <a:gd name="connsiteY18" fmla="*/ 1419620 h 1892826"/>
                      <a:gd name="connsiteX19" fmla="*/ 0 w 3805881"/>
                      <a:gd name="connsiteY19" fmla="*/ 984270 h 1892826"/>
                      <a:gd name="connsiteX20" fmla="*/ 0 w 3805881"/>
                      <a:gd name="connsiteY20" fmla="*/ 548920 h 1892826"/>
                      <a:gd name="connsiteX21" fmla="*/ 0 w 3805881"/>
                      <a:gd name="connsiteY21" fmla="*/ 0 h 1892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805881" h="1892826" extrusionOk="0">
                        <a:moveTo>
                          <a:pt x="0" y="0"/>
                        </a:moveTo>
                        <a:cubicBezTo>
                          <a:pt x="179783" y="-610"/>
                          <a:pt x="344308" y="17342"/>
                          <a:pt x="505638" y="0"/>
                        </a:cubicBezTo>
                        <a:cubicBezTo>
                          <a:pt x="666968" y="-17342"/>
                          <a:pt x="768610" y="46229"/>
                          <a:pt x="935159" y="0"/>
                        </a:cubicBezTo>
                        <a:cubicBezTo>
                          <a:pt x="1101708" y="-46229"/>
                          <a:pt x="1257111" y="60118"/>
                          <a:pt x="1554974" y="0"/>
                        </a:cubicBezTo>
                        <a:cubicBezTo>
                          <a:pt x="1852838" y="-60118"/>
                          <a:pt x="1871082" y="10717"/>
                          <a:pt x="2060613" y="0"/>
                        </a:cubicBezTo>
                        <a:cubicBezTo>
                          <a:pt x="2250144" y="-10717"/>
                          <a:pt x="2346023" y="46882"/>
                          <a:pt x="2566251" y="0"/>
                        </a:cubicBezTo>
                        <a:cubicBezTo>
                          <a:pt x="2786479" y="-46882"/>
                          <a:pt x="2956619" y="44983"/>
                          <a:pt x="3186066" y="0"/>
                        </a:cubicBezTo>
                        <a:cubicBezTo>
                          <a:pt x="3415513" y="-44983"/>
                          <a:pt x="3648092" y="73049"/>
                          <a:pt x="3805881" y="0"/>
                        </a:cubicBezTo>
                        <a:cubicBezTo>
                          <a:pt x="3814806" y="206110"/>
                          <a:pt x="3797826" y="388966"/>
                          <a:pt x="3805881" y="511063"/>
                        </a:cubicBezTo>
                        <a:cubicBezTo>
                          <a:pt x="3813936" y="633160"/>
                          <a:pt x="3760983" y="764321"/>
                          <a:pt x="3805881" y="946413"/>
                        </a:cubicBezTo>
                        <a:cubicBezTo>
                          <a:pt x="3850779" y="1128505"/>
                          <a:pt x="3759282" y="1164493"/>
                          <a:pt x="3805881" y="1381763"/>
                        </a:cubicBezTo>
                        <a:cubicBezTo>
                          <a:pt x="3852480" y="1599033"/>
                          <a:pt x="3777156" y="1681063"/>
                          <a:pt x="3805881" y="1892826"/>
                        </a:cubicBezTo>
                        <a:cubicBezTo>
                          <a:pt x="3539018" y="1893476"/>
                          <a:pt x="3343511" y="1889396"/>
                          <a:pt x="3224125" y="1892826"/>
                        </a:cubicBezTo>
                        <a:cubicBezTo>
                          <a:pt x="3104739" y="1896256"/>
                          <a:pt x="2746204" y="1827804"/>
                          <a:pt x="2604310" y="1892826"/>
                        </a:cubicBezTo>
                        <a:cubicBezTo>
                          <a:pt x="2462417" y="1957848"/>
                          <a:pt x="2133736" y="1883656"/>
                          <a:pt x="1984495" y="1892826"/>
                        </a:cubicBezTo>
                        <a:cubicBezTo>
                          <a:pt x="1835254" y="1901996"/>
                          <a:pt x="1715595" y="1850155"/>
                          <a:pt x="1516915" y="1892826"/>
                        </a:cubicBezTo>
                        <a:cubicBezTo>
                          <a:pt x="1318235" y="1935497"/>
                          <a:pt x="1127718" y="1883331"/>
                          <a:pt x="973218" y="1892826"/>
                        </a:cubicBezTo>
                        <a:cubicBezTo>
                          <a:pt x="818718" y="1902321"/>
                          <a:pt x="220120" y="1833682"/>
                          <a:pt x="0" y="1892826"/>
                        </a:cubicBezTo>
                        <a:cubicBezTo>
                          <a:pt x="-27457" y="1778116"/>
                          <a:pt x="11812" y="1600597"/>
                          <a:pt x="0" y="1419620"/>
                        </a:cubicBezTo>
                        <a:cubicBezTo>
                          <a:pt x="-11812" y="1238643"/>
                          <a:pt x="4039" y="1106910"/>
                          <a:pt x="0" y="984270"/>
                        </a:cubicBezTo>
                        <a:cubicBezTo>
                          <a:pt x="-4039" y="861630"/>
                          <a:pt x="36370" y="660996"/>
                          <a:pt x="0" y="548920"/>
                        </a:cubicBezTo>
                        <a:cubicBezTo>
                          <a:pt x="-36370" y="436844"/>
                          <a:pt x="26322" y="2709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2BCAB7-B202-E24E-B127-9071A5D02143}"/>
              </a:ext>
            </a:extLst>
          </p:cNvPr>
          <p:cNvSpPr/>
          <p:nvPr/>
        </p:nvSpPr>
        <p:spPr>
          <a:xfrm>
            <a:off x="5511111" y="2132295"/>
            <a:ext cx="59747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atin typeface="Fira Code" panose="020B0509050000020004" pitchFamily="49" charset="0"/>
                <a:ea typeface="Fira Code" panose="020B0509050000020004" pitchFamily="49" charset="0"/>
              </a:rPr>
              <a:t>https://</a:t>
            </a:r>
            <a:r>
              <a:rPr lang="en-US" b="1" dirty="0" err="1">
                <a:latin typeface="Fira Code" panose="020B0509050000020004" pitchFamily="49" charset="0"/>
                <a:ea typeface="Fira Code" panose="020B0509050000020004" pitchFamily="49" charset="0"/>
              </a:rPr>
              <a:t>duckdblabs.github.io</a:t>
            </a:r>
            <a:r>
              <a:rPr lang="en-US" b="1" dirty="0">
                <a:latin typeface="Fira Code" panose="020B0509050000020004" pitchFamily="49" charset="0"/>
                <a:ea typeface="Fira Code" panose="020B0509050000020004" pitchFamily="49" charset="0"/>
              </a:rPr>
              <a:t>/</a:t>
            </a:r>
            <a:r>
              <a:rPr lang="en-US" b="1" dirty="0" err="1">
                <a:latin typeface="Fira Code" panose="020B0509050000020004" pitchFamily="49" charset="0"/>
                <a:ea typeface="Fira Code" panose="020B0509050000020004" pitchFamily="49" charset="0"/>
              </a:rPr>
              <a:t>db</a:t>
            </a:r>
            <a:r>
              <a:rPr lang="en-US" b="1" dirty="0">
                <a:latin typeface="Fira Code" panose="020B0509050000020004" pitchFamily="49" charset="0"/>
                <a:ea typeface="Fira Code" panose="020B0509050000020004" pitchFamily="49" charset="0"/>
              </a:rPr>
              <a:t>-benchmark/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E9E00F-8340-9F41-B0E9-1372BC27377A}"/>
              </a:ext>
            </a:extLst>
          </p:cNvPr>
          <p:cNvSpPr txBox="1"/>
          <p:nvPr/>
        </p:nvSpPr>
        <p:spPr>
          <a:xfrm>
            <a:off x="5314681" y="2526527"/>
            <a:ext cx="633687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+mj-lt"/>
                <a:ea typeface="Fira Code" panose="020B0509050000020004" pitchFamily="49" charset="0"/>
              </a:rPr>
              <a:t>It’s consistently one of the top performing, even with major investments in tools like </a:t>
            </a:r>
            <a:r>
              <a:rPr lang="en-US" sz="2800" b="1" dirty="0" err="1">
                <a:latin typeface="+mj-lt"/>
                <a:ea typeface="Fira Code" panose="020B0509050000020004" pitchFamily="49" charset="0"/>
              </a:rPr>
              <a:t>DuckDB</a:t>
            </a:r>
            <a:r>
              <a:rPr lang="en-US" sz="2800" b="1" dirty="0">
                <a:latin typeface="+mj-lt"/>
                <a:ea typeface="Fira Code" panose="020B0509050000020004" pitchFamily="49" charset="0"/>
              </a:rPr>
              <a:t> and Polars</a:t>
            </a:r>
          </a:p>
          <a:p>
            <a:pPr algn="ctr"/>
            <a:endParaRPr lang="en-US" sz="2800" b="1" dirty="0">
              <a:solidFill>
                <a:schemeClr val="accent5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80F227-BA4A-1F42-9825-1353FE15F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8668A9-6A4B-B018-B3ED-E26970D10AE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</p:spTree>
    <p:extLst>
      <p:ext uri="{BB962C8B-B14F-4D97-AF65-F5344CB8AC3E}">
        <p14:creationId xmlns:p14="http://schemas.microsoft.com/office/powerpoint/2010/main" val="2949595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3" y="515633"/>
            <a:ext cx="18710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Why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16969-466B-A846-9AD8-561C8FC02C7A}"/>
              </a:ext>
            </a:extLst>
          </p:cNvPr>
          <p:cNvSpPr txBox="1"/>
          <p:nvPr/>
        </p:nvSpPr>
        <p:spPr>
          <a:xfrm>
            <a:off x="2157269" y="177078"/>
            <a:ext cx="69493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88FB6D-FF9A-604C-AA89-A84597FC7B6F}"/>
              </a:ext>
            </a:extLst>
          </p:cNvPr>
          <p:cNvSpPr txBox="1"/>
          <p:nvPr/>
        </p:nvSpPr>
        <p:spPr>
          <a:xfrm>
            <a:off x="9106607" y="521212"/>
            <a:ext cx="1033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?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4D5571-7904-644B-967C-252917728C4D}"/>
              </a:ext>
            </a:extLst>
          </p:cNvPr>
          <p:cNvSpPr txBox="1"/>
          <p:nvPr/>
        </p:nvSpPr>
        <p:spPr>
          <a:xfrm>
            <a:off x="1087394" y="1962183"/>
            <a:ext cx="2975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Concise syntax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E16CD-EBF6-A142-B6FF-6FD48A1E7404}"/>
              </a:ext>
            </a:extLst>
          </p:cNvPr>
          <p:cNvSpPr txBox="1"/>
          <p:nvPr/>
        </p:nvSpPr>
        <p:spPr>
          <a:xfrm>
            <a:off x="1087393" y="2593125"/>
            <a:ext cx="2132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Fast speed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52E00C-DEB3-7C41-8A8C-79294AB32E86}"/>
              </a:ext>
            </a:extLst>
          </p:cNvPr>
          <p:cNvSpPr txBox="1"/>
          <p:nvPr/>
        </p:nvSpPr>
        <p:spPr>
          <a:xfrm>
            <a:off x="1087393" y="3224067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Memory efficient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4796C-E7A7-5045-81C3-1FE6C798F628}"/>
              </a:ext>
            </a:extLst>
          </p:cNvPr>
          <p:cNvSpPr txBox="1"/>
          <p:nvPr/>
        </p:nvSpPr>
        <p:spPr>
          <a:xfrm>
            <a:off x="1087393" y="3855009"/>
            <a:ext cx="6623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Careful API lifecycle management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79331F-8BAD-0144-8CB1-AB77328767E4}"/>
              </a:ext>
            </a:extLst>
          </p:cNvPr>
          <p:cNvSpPr txBox="1"/>
          <p:nvPr/>
        </p:nvSpPr>
        <p:spPr>
          <a:xfrm>
            <a:off x="1087393" y="4485951"/>
            <a:ext cx="2440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Community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B6E5EB-D2BC-5843-A5EF-A4440C743448}"/>
              </a:ext>
            </a:extLst>
          </p:cNvPr>
          <p:cNvSpPr txBox="1"/>
          <p:nvPr/>
        </p:nvSpPr>
        <p:spPr>
          <a:xfrm>
            <a:off x="1087393" y="5116893"/>
            <a:ext cx="2406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Feature rich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3F564B-3AF0-5A41-8C1E-D5E429F368B6}"/>
              </a:ext>
            </a:extLst>
          </p:cNvPr>
          <p:cNvSpPr/>
          <p:nvPr/>
        </p:nvSpPr>
        <p:spPr>
          <a:xfrm>
            <a:off x="988541" y="1962183"/>
            <a:ext cx="3805881" cy="1892826"/>
          </a:xfrm>
          <a:prstGeom prst="rect">
            <a:avLst/>
          </a:prstGeom>
          <a:noFill/>
          <a:ln w="38100">
            <a:solidFill>
              <a:schemeClr val="accent5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5881"/>
                      <a:gd name="connsiteY0" fmla="*/ 0 h 1892826"/>
                      <a:gd name="connsiteX1" fmla="*/ 505638 w 3805881"/>
                      <a:gd name="connsiteY1" fmla="*/ 0 h 1892826"/>
                      <a:gd name="connsiteX2" fmla="*/ 935159 w 3805881"/>
                      <a:gd name="connsiteY2" fmla="*/ 0 h 1892826"/>
                      <a:gd name="connsiteX3" fmla="*/ 1554974 w 3805881"/>
                      <a:gd name="connsiteY3" fmla="*/ 0 h 1892826"/>
                      <a:gd name="connsiteX4" fmla="*/ 2060613 w 3805881"/>
                      <a:gd name="connsiteY4" fmla="*/ 0 h 1892826"/>
                      <a:gd name="connsiteX5" fmla="*/ 2566251 w 3805881"/>
                      <a:gd name="connsiteY5" fmla="*/ 0 h 1892826"/>
                      <a:gd name="connsiteX6" fmla="*/ 3186066 w 3805881"/>
                      <a:gd name="connsiteY6" fmla="*/ 0 h 1892826"/>
                      <a:gd name="connsiteX7" fmla="*/ 3805881 w 3805881"/>
                      <a:gd name="connsiteY7" fmla="*/ 0 h 1892826"/>
                      <a:gd name="connsiteX8" fmla="*/ 3805881 w 3805881"/>
                      <a:gd name="connsiteY8" fmla="*/ 511063 h 1892826"/>
                      <a:gd name="connsiteX9" fmla="*/ 3805881 w 3805881"/>
                      <a:gd name="connsiteY9" fmla="*/ 946413 h 1892826"/>
                      <a:gd name="connsiteX10" fmla="*/ 3805881 w 3805881"/>
                      <a:gd name="connsiteY10" fmla="*/ 1381763 h 1892826"/>
                      <a:gd name="connsiteX11" fmla="*/ 3805881 w 3805881"/>
                      <a:gd name="connsiteY11" fmla="*/ 1892826 h 1892826"/>
                      <a:gd name="connsiteX12" fmla="*/ 3224125 w 3805881"/>
                      <a:gd name="connsiteY12" fmla="*/ 1892826 h 1892826"/>
                      <a:gd name="connsiteX13" fmla="*/ 2604310 w 3805881"/>
                      <a:gd name="connsiteY13" fmla="*/ 1892826 h 1892826"/>
                      <a:gd name="connsiteX14" fmla="*/ 1984495 w 3805881"/>
                      <a:gd name="connsiteY14" fmla="*/ 1892826 h 1892826"/>
                      <a:gd name="connsiteX15" fmla="*/ 1516915 w 3805881"/>
                      <a:gd name="connsiteY15" fmla="*/ 1892826 h 1892826"/>
                      <a:gd name="connsiteX16" fmla="*/ 973218 w 3805881"/>
                      <a:gd name="connsiteY16" fmla="*/ 1892826 h 1892826"/>
                      <a:gd name="connsiteX17" fmla="*/ 0 w 3805881"/>
                      <a:gd name="connsiteY17" fmla="*/ 1892826 h 1892826"/>
                      <a:gd name="connsiteX18" fmla="*/ 0 w 3805881"/>
                      <a:gd name="connsiteY18" fmla="*/ 1419620 h 1892826"/>
                      <a:gd name="connsiteX19" fmla="*/ 0 w 3805881"/>
                      <a:gd name="connsiteY19" fmla="*/ 984270 h 1892826"/>
                      <a:gd name="connsiteX20" fmla="*/ 0 w 3805881"/>
                      <a:gd name="connsiteY20" fmla="*/ 548920 h 1892826"/>
                      <a:gd name="connsiteX21" fmla="*/ 0 w 3805881"/>
                      <a:gd name="connsiteY21" fmla="*/ 0 h 1892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805881" h="1892826" extrusionOk="0">
                        <a:moveTo>
                          <a:pt x="0" y="0"/>
                        </a:moveTo>
                        <a:cubicBezTo>
                          <a:pt x="179783" y="-610"/>
                          <a:pt x="344308" y="17342"/>
                          <a:pt x="505638" y="0"/>
                        </a:cubicBezTo>
                        <a:cubicBezTo>
                          <a:pt x="666968" y="-17342"/>
                          <a:pt x="768610" y="46229"/>
                          <a:pt x="935159" y="0"/>
                        </a:cubicBezTo>
                        <a:cubicBezTo>
                          <a:pt x="1101708" y="-46229"/>
                          <a:pt x="1257111" y="60118"/>
                          <a:pt x="1554974" y="0"/>
                        </a:cubicBezTo>
                        <a:cubicBezTo>
                          <a:pt x="1852838" y="-60118"/>
                          <a:pt x="1871082" y="10717"/>
                          <a:pt x="2060613" y="0"/>
                        </a:cubicBezTo>
                        <a:cubicBezTo>
                          <a:pt x="2250144" y="-10717"/>
                          <a:pt x="2346023" y="46882"/>
                          <a:pt x="2566251" y="0"/>
                        </a:cubicBezTo>
                        <a:cubicBezTo>
                          <a:pt x="2786479" y="-46882"/>
                          <a:pt x="2956619" y="44983"/>
                          <a:pt x="3186066" y="0"/>
                        </a:cubicBezTo>
                        <a:cubicBezTo>
                          <a:pt x="3415513" y="-44983"/>
                          <a:pt x="3648092" y="73049"/>
                          <a:pt x="3805881" y="0"/>
                        </a:cubicBezTo>
                        <a:cubicBezTo>
                          <a:pt x="3814806" y="206110"/>
                          <a:pt x="3797826" y="388966"/>
                          <a:pt x="3805881" y="511063"/>
                        </a:cubicBezTo>
                        <a:cubicBezTo>
                          <a:pt x="3813936" y="633160"/>
                          <a:pt x="3760983" y="764321"/>
                          <a:pt x="3805881" y="946413"/>
                        </a:cubicBezTo>
                        <a:cubicBezTo>
                          <a:pt x="3850779" y="1128505"/>
                          <a:pt x="3759282" y="1164493"/>
                          <a:pt x="3805881" y="1381763"/>
                        </a:cubicBezTo>
                        <a:cubicBezTo>
                          <a:pt x="3852480" y="1599033"/>
                          <a:pt x="3777156" y="1681063"/>
                          <a:pt x="3805881" y="1892826"/>
                        </a:cubicBezTo>
                        <a:cubicBezTo>
                          <a:pt x="3539018" y="1893476"/>
                          <a:pt x="3343511" y="1889396"/>
                          <a:pt x="3224125" y="1892826"/>
                        </a:cubicBezTo>
                        <a:cubicBezTo>
                          <a:pt x="3104739" y="1896256"/>
                          <a:pt x="2746204" y="1827804"/>
                          <a:pt x="2604310" y="1892826"/>
                        </a:cubicBezTo>
                        <a:cubicBezTo>
                          <a:pt x="2462417" y="1957848"/>
                          <a:pt x="2133736" y="1883656"/>
                          <a:pt x="1984495" y="1892826"/>
                        </a:cubicBezTo>
                        <a:cubicBezTo>
                          <a:pt x="1835254" y="1901996"/>
                          <a:pt x="1715595" y="1850155"/>
                          <a:pt x="1516915" y="1892826"/>
                        </a:cubicBezTo>
                        <a:cubicBezTo>
                          <a:pt x="1318235" y="1935497"/>
                          <a:pt x="1127718" y="1883331"/>
                          <a:pt x="973218" y="1892826"/>
                        </a:cubicBezTo>
                        <a:cubicBezTo>
                          <a:pt x="818718" y="1902321"/>
                          <a:pt x="220120" y="1833682"/>
                          <a:pt x="0" y="1892826"/>
                        </a:cubicBezTo>
                        <a:cubicBezTo>
                          <a:pt x="-27457" y="1778116"/>
                          <a:pt x="11812" y="1600597"/>
                          <a:pt x="0" y="1419620"/>
                        </a:cubicBezTo>
                        <a:cubicBezTo>
                          <a:pt x="-11812" y="1238643"/>
                          <a:pt x="4039" y="1106910"/>
                          <a:pt x="0" y="984270"/>
                        </a:cubicBezTo>
                        <a:cubicBezTo>
                          <a:pt x="-4039" y="861630"/>
                          <a:pt x="36370" y="660996"/>
                          <a:pt x="0" y="548920"/>
                        </a:cubicBezTo>
                        <a:cubicBezTo>
                          <a:pt x="-36370" y="436844"/>
                          <a:pt x="26322" y="2709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2BCAB7-B202-E24E-B127-9071A5D02143}"/>
              </a:ext>
            </a:extLst>
          </p:cNvPr>
          <p:cNvSpPr/>
          <p:nvPr/>
        </p:nvSpPr>
        <p:spPr>
          <a:xfrm>
            <a:off x="5511111" y="2132295"/>
            <a:ext cx="59747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atin typeface="Fira Code" panose="020B0509050000020004" pitchFamily="49" charset="0"/>
                <a:ea typeface="Fira Code" panose="020B0509050000020004" pitchFamily="49" charset="0"/>
              </a:rPr>
              <a:t>https://</a:t>
            </a:r>
            <a:r>
              <a:rPr lang="en-US" b="1" dirty="0" err="1">
                <a:latin typeface="Fira Code" panose="020B0509050000020004" pitchFamily="49" charset="0"/>
                <a:ea typeface="Fira Code" panose="020B0509050000020004" pitchFamily="49" charset="0"/>
              </a:rPr>
              <a:t>duckdblabs.github.io</a:t>
            </a:r>
            <a:r>
              <a:rPr lang="en-US" b="1" dirty="0">
                <a:latin typeface="Fira Code" panose="020B0509050000020004" pitchFamily="49" charset="0"/>
                <a:ea typeface="Fira Code" panose="020B0509050000020004" pitchFamily="49" charset="0"/>
              </a:rPr>
              <a:t>/</a:t>
            </a:r>
            <a:r>
              <a:rPr lang="en-US" b="1" dirty="0" err="1">
                <a:latin typeface="Fira Code" panose="020B0509050000020004" pitchFamily="49" charset="0"/>
                <a:ea typeface="Fira Code" panose="020B0509050000020004" pitchFamily="49" charset="0"/>
              </a:rPr>
              <a:t>db</a:t>
            </a:r>
            <a:r>
              <a:rPr lang="en-US" b="1" dirty="0">
                <a:latin typeface="Fira Code" panose="020B0509050000020004" pitchFamily="49" charset="0"/>
                <a:ea typeface="Fira Code" panose="020B0509050000020004" pitchFamily="49" charset="0"/>
              </a:rPr>
              <a:t>-benchmark/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80F227-BA4A-1F42-9825-1353FE15F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8668A9-6A4B-B018-B3ED-E26970D10AE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07C0D9-0962-C717-714B-8C9879E5744A}"/>
              </a:ext>
            </a:extLst>
          </p:cNvPr>
          <p:cNvSpPr txBox="1"/>
          <p:nvPr/>
        </p:nvSpPr>
        <p:spPr>
          <a:xfrm>
            <a:off x="5314681" y="2526527"/>
            <a:ext cx="633687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+mj-lt"/>
                <a:ea typeface="Fira Code" panose="020B0509050000020004" pitchFamily="49" charset="0"/>
              </a:rPr>
              <a:t>It’s consistently one of the top performing, even with major investments in tools like </a:t>
            </a:r>
            <a:r>
              <a:rPr lang="en-US" sz="2800" b="1" dirty="0" err="1">
                <a:latin typeface="+mj-lt"/>
                <a:ea typeface="Fira Code" panose="020B0509050000020004" pitchFamily="49" charset="0"/>
              </a:rPr>
              <a:t>DuckDB</a:t>
            </a:r>
            <a:r>
              <a:rPr lang="en-US" sz="2800" b="1" dirty="0">
                <a:latin typeface="+mj-lt"/>
                <a:ea typeface="Fira Code" panose="020B0509050000020004" pitchFamily="49" charset="0"/>
              </a:rPr>
              <a:t> and Polars</a:t>
            </a:r>
          </a:p>
          <a:p>
            <a:pPr algn="ctr"/>
            <a:endParaRPr lang="en-US" sz="2800" b="1" dirty="0">
              <a:solidFill>
                <a:schemeClr val="accent5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algn="ctr"/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 </a:t>
            </a:r>
            <a:r>
              <a:rPr lang="en-US" sz="2800" b="1" dirty="0">
                <a:latin typeface="+mj-lt"/>
                <a:ea typeface="Fira Code" panose="020B0509050000020004" pitchFamily="49" charset="0"/>
              </a:rPr>
              <a:t>has more features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8ED2626-C6CA-178A-AAA3-E2A72FE8D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750" y="346094"/>
            <a:ext cx="10138499" cy="616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82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3" y="515633"/>
            <a:ext cx="18710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Why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16969-466B-A846-9AD8-561C8FC02C7A}"/>
              </a:ext>
            </a:extLst>
          </p:cNvPr>
          <p:cNvSpPr txBox="1"/>
          <p:nvPr/>
        </p:nvSpPr>
        <p:spPr>
          <a:xfrm>
            <a:off x="2157269" y="177078"/>
            <a:ext cx="69493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88FB6D-FF9A-604C-AA89-A84597FC7B6F}"/>
              </a:ext>
            </a:extLst>
          </p:cNvPr>
          <p:cNvSpPr txBox="1"/>
          <p:nvPr/>
        </p:nvSpPr>
        <p:spPr>
          <a:xfrm>
            <a:off x="9106607" y="521212"/>
            <a:ext cx="1033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?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4D5571-7904-644B-967C-252917728C4D}"/>
              </a:ext>
            </a:extLst>
          </p:cNvPr>
          <p:cNvSpPr txBox="1"/>
          <p:nvPr/>
        </p:nvSpPr>
        <p:spPr>
          <a:xfrm>
            <a:off x="1087394" y="1962183"/>
            <a:ext cx="2975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Concise syntax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E16CD-EBF6-A142-B6FF-6FD48A1E7404}"/>
              </a:ext>
            </a:extLst>
          </p:cNvPr>
          <p:cNvSpPr txBox="1"/>
          <p:nvPr/>
        </p:nvSpPr>
        <p:spPr>
          <a:xfrm>
            <a:off x="1087393" y="2593125"/>
            <a:ext cx="2132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Fast speed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52E00C-DEB3-7C41-8A8C-79294AB32E86}"/>
              </a:ext>
            </a:extLst>
          </p:cNvPr>
          <p:cNvSpPr txBox="1"/>
          <p:nvPr/>
        </p:nvSpPr>
        <p:spPr>
          <a:xfrm>
            <a:off x="1087393" y="3224067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Memory efficient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4796C-E7A7-5045-81C3-1FE6C798F628}"/>
              </a:ext>
            </a:extLst>
          </p:cNvPr>
          <p:cNvSpPr txBox="1"/>
          <p:nvPr/>
        </p:nvSpPr>
        <p:spPr>
          <a:xfrm>
            <a:off x="1087393" y="3855009"/>
            <a:ext cx="6623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Careful API lifecycle management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79331F-8BAD-0144-8CB1-AB77328767E4}"/>
              </a:ext>
            </a:extLst>
          </p:cNvPr>
          <p:cNvSpPr txBox="1"/>
          <p:nvPr/>
        </p:nvSpPr>
        <p:spPr>
          <a:xfrm>
            <a:off x="1087393" y="4485951"/>
            <a:ext cx="2440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Community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B6E5EB-D2BC-5843-A5EF-A4440C743448}"/>
              </a:ext>
            </a:extLst>
          </p:cNvPr>
          <p:cNvSpPr txBox="1"/>
          <p:nvPr/>
        </p:nvSpPr>
        <p:spPr>
          <a:xfrm>
            <a:off x="1087393" y="5116893"/>
            <a:ext cx="2406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Feature rich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3F564B-3AF0-5A41-8C1E-D5E429F368B6}"/>
              </a:ext>
            </a:extLst>
          </p:cNvPr>
          <p:cNvSpPr/>
          <p:nvPr/>
        </p:nvSpPr>
        <p:spPr>
          <a:xfrm>
            <a:off x="988541" y="1962183"/>
            <a:ext cx="3805881" cy="1892826"/>
          </a:xfrm>
          <a:prstGeom prst="rect">
            <a:avLst/>
          </a:prstGeom>
          <a:noFill/>
          <a:ln w="38100">
            <a:solidFill>
              <a:schemeClr val="accent5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5881"/>
                      <a:gd name="connsiteY0" fmla="*/ 0 h 1892826"/>
                      <a:gd name="connsiteX1" fmla="*/ 505638 w 3805881"/>
                      <a:gd name="connsiteY1" fmla="*/ 0 h 1892826"/>
                      <a:gd name="connsiteX2" fmla="*/ 935159 w 3805881"/>
                      <a:gd name="connsiteY2" fmla="*/ 0 h 1892826"/>
                      <a:gd name="connsiteX3" fmla="*/ 1554974 w 3805881"/>
                      <a:gd name="connsiteY3" fmla="*/ 0 h 1892826"/>
                      <a:gd name="connsiteX4" fmla="*/ 2060613 w 3805881"/>
                      <a:gd name="connsiteY4" fmla="*/ 0 h 1892826"/>
                      <a:gd name="connsiteX5" fmla="*/ 2566251 w 3805881"/>
                      <a:gd name="connsiteY5" fmla="*/ 0 h 1892826"/>
                      <a:gd name="connsiteX6" fmla="*/ 3186066 w 3805881"/>
                      <a:gd name="connsiteY6" fmla="*/ 0 h 1892826"/>
                      <a:gd name="connsiteX7" fmla="*/ 3805881 w 3805881"/>
                      <a:gd name="connsiteY7" fmla="*/ 0 h 1892826"/>
                      <a:gd name="connsiteX8" fmla="*/ 3805881 w 3805881"/>
                      <a:gd name="connsiteY8" fmla="*/ 511063 h 1892826"/>
                      <a:gd name="connsiteX9" fmla="*/ 3805881 w 3805881"/>
                      <a:gd name="connsiteY9" fmla="*/ 946413 h 1892826"/>
                      <a:gd name="connsiteX10" fmla="*/ 3805881 w 3805881"/>
                      <a:gd name="connsiteY10" fmla="*/ 1381763 h 1892826"/>
                      <a:gd name="connsiteX11" fmla="*/ 3805881 w 3805881"/>
                      <a:gd name="connsiteY11" fmla="*/ 1892826 h 1892826"/>
                      <a:gd name="connsiteX12" fmla="*/ 3224125 w 3805881"/>
                      <a:gd name="connsiteY12" fmla="*/ 1892826 h 1892826"/>
                      <a:gd name="connsiteX13" fmla="*/ 2604310 w 3805881"/>
                      <a:gd name="connsiteY13" fmla="*/ 1892826 h 1892826"/>
                      <a:gd name="connsiteX14" fmla="*/ 1984495 w 3805881"/>
                      <a:gd name="connsiteY14" fmla="*/ 1892826 h 1892826"/>
                      <a:gd name="connsiteX15" fmla="*/ 1516915 w 3805881"/>
                      <a:gd name="connsiteY15" fmla="*/ 1892826 h 1892826"/>
                      <a:gd name="connsiteX16" fmla="*/ 973218 w 3805881"/>
                      <a:gd name="connsiteY16" fmla="*/ 1892826 h 1892826"/>
                      <a:gd name="connsiteX17" fmla="*/ 0 w 3805881"/>
                      <a:gd name="connsiteY17" fmla="*/ 1892826 h 1892826"/>
                      <a:gd name="connsiteX18" fmla="*/ 0 w 3805881"/>
                      <a:gd name="connsiteY18" fmla="*/ 1419620 h 1892826"/>
                      <a:gd name="connsiteX19" fmla="*/ 0 w 3805881"/>
                      <a:gd name="connsiteY19" fmla="*/ 984270 h 1892826"/>
                      <a:gd name="connsiteX20" fmla="*/ 0 w 3805881"/>
                      <a:gd name="connsiteY20" fmla="*/ 548920 h 1892826"/>
                      <a:gd name="connsiteX21" fmla="*/ 0 w 3805881"/>
                      <a:gd name="connsiteY21" fmla="*/ 0 h 1892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805881" h="1892826" extrusionOk="0">
                        <a:moveTo>
                          <a:pt x="0" y="0"/>
                        </a:moveTo>
                        <a:cubicBezTo>
                          <a:pt x="179783" y="-610"/>
                          <a:pt x="344308" y="17342"/>
                          <a:pt x="505638" y="0"/>
                        </a:cubicBezTo>
                        <a:cubicBezTo>
                          <a:pt x="666968" y="-17342"/>
                          <a:pt x="768610" y="46229"/>
                          <a:pt x="935159" y="0"/>
                        </a:cubicBezTo>
                        <a:cubicBezTo>
                          <a:pt x="1101708" y="-46229"/>
                          <a:pt x="1257111" y="60118"/>
                          <a:pt x="1554974" y="0"/>
                        </a:cubicBezTo>
                        <a:cubicBezTo>
                          <a:pt x="1852838" y="-60118"/>
                          <a:pt x="1871082" y="10717"/>
                          <a:pt x="2060613" y="0"/>
                        </a:cubicBezTo>
                        <a:cubicBezTo>
                          <a:pt x="2250144" y="-10717"/>
                          <a:pt x="2346023" y="46882"/>
                          <a:pt x="2566251" y="0"/>
                        </a:cubicBezTo>
                        <a:cubicBezTo>
                          <a:pt x="2786479" y="-46882"/>
                          <a:pt x="2956619" y="44983"/>
                          <a:pt x="3186066" y="0"/>
                        </a:cubicBezTo>
                        <a:cubicBezTo>
                          <a:pt x="3415513" y="-44983"/>
                          <a:pt x="3648092" y="73049"/>
                          <a:pt x="3805881" y="0"/>
                        </a:cubicBezTo>
                        <a:cubicBezTo>
                          <a:pt x="3814806" y="206110"/>
                          <a:pt x="3797826" y="388966"/>
                          <a:pt x="3805881" y="511063"/>
                        </a:cubicBezTo>
                        <a:cubicBezTo>
                          <a:pt x="3813936" y="633160"/>
                          <a:pt x="3760983" y="764321"/>
                          <a:pt x="3805881" y="946413"/>
                        </a:cubicBezTo>
                        <a:cubicBezTo>
                          <a:pt x="3850779" y="1128505"/>
                          <a:pt x="3759282" y="1164493"/>
                          <a:pt x="3805881" y="1381763"/>
                        </a:cubicBezTo>
                        <a:cubicBezTo>
                          <a:pt x="3852480" y="1599033"/>
                          <a:pt x="3777156" y="1681063"/>
                          <a:pt x="3805881" y="1892826"/>
                        </a:cubicBezTo>
                        <a:cubicBezTo>
                          <a:pt x="3539018" y="1893476"/>
                          <a:pt x="3343511" y="1889396"/>
                          <a:pt x="3224125" y="1892826"/>
                        </a:cubicBezTo>
                        <a:cubicBezTo>
                          <a:pt x="3104739" y="1896256"/>
                          <a:pt x="2746204" y="1827804"/>
                          <a:pt x="2604310" y="1892826"/>
                        </a:cubicBezTo>
                        <a:cubicBezTo>
                          <a:pt x="2462417" y="1957848"/>
                          <a:pt x="2133736" y="1883656"/>
                          <a:pt x="1984495" y="1892826"/>
                        </a:cubicBezTo>
                        <a:cubicBezTo>
                          <a:pt x="1835254" y="1901996"/>
                          <a:pt x="1715595" y="1850155"/>
                          <a:pt x="1516915" y="1892826"/>
                        </a:cubicBezTo>
                        <a:cubicBezTo>
                          <a:pt x="1318235" y="1935497"/>
                          <a:pt x="1127718" y="1883331"/>
                          <a:pt x="973218" y="1892826"/>
                        </a:cubicBezTo>
                        <a:cubicBezTo>
                          <a:pt x="818718" y="1902321"/>
                          <a:pt x="220120" y="1833682"/>
                          <a:pt x="0" y="1892826"/>
                        </a:cubicBezTo>
                        <a:cubicBezTo>
                          <a:pt x="-27457" y="1778116"/>
                          <a:pt x="11812" y="1600597"/>
                          <a:pt x="0" y="1419620"/>
                        </a:cubicBezTo>
                        <a:cubicBezTo>
                          <a:pt x="-11812" y="1238643"/>
                          <a:pt x="4039" y="1106910"/>
                          <a:pt x="0" y="984270"/>
                        </a:cubicBezTo>
                        <a:cubicBezTo>
                          <a:pt x="-4039" y="861630"/>
                          <a:pt x="36370" y="660996"/>
                          <a:pt x="0" y="548920"/>
                        </a:cubicBezTo>
                        <a:cubicBezTo>
                          <a:pt x="-36370" y="436844"/>
                          <a:pt x="26322" y="2709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2BCAB7-B202-E24E-B127-9071A5D02143}"/>
              </a:ext>
            </a:extLst>
          </p:cNvPr>
          <p:cNvSpPr/>
          <p:nvPr/>
        </p:nvSpPr>
        <p:spPr>
          <a:xfrm>
            <a:off x="5511111" y="2132295"/>
            <a:ext cx="59747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atin typeface="Fira Code" panose="020B0509050000020004" pitchFamily="49" charset="0"/>
                <a:ea typeface="Fira Code" panose="020B0509050000020004" pitchFamily="49" charset="0"/>
              </a:rPr>
              <a:t>https://</a:t>
            </a:r>
            <a:r>
              <a:rPr lang="en-US" b="1" dirty="0" err="1">
                <a:latin typeface="Fira Code" panose="020B0509050000020004" pitchFamily="49" charset="0"/>
                <a:ea typeface="Fira Code" panose="020B0509050000020004" pitchFamily="49" charset="0"/>
              </a:rPr>
              <a:t>duckdblabs.github.io</a:t>
            </a:r>
            <a:r>
              <a:rPr lang="en-US" b="1" dirty="0">
                <a:latin typeface="Fira Code" panose="020B0509050000020004" pitchFamily="49" charset="0"/>
                <a:ea typeface="Fira Code" panose="020B0509050000020004" pitchFamily="49" charset="0"/>
              </a:rPr>
              <a:t>/</a:t>
            </a:r>
            <a:r>
              <a:rPr lang="en-US" b="1" dirty="0" err="1">
                <a:latin typeface="Fira Code" panose="020B0509050000020004" pitchFamily="49" charset="0"/>
                <a:ea typeface="Fira Code" panose="020B0509050000020004" pitchFamily="49" charset="0"/>
              </a:rPr>
              <a:t>db</a:t>
            </a:r>
            <a:r>
              <a:rPr lang="en-US" b="1" dirty="0">
                <a:latin typeface="Fira Code" panose="020B0509050000020004" pitchFamily="49" charset="0"/>
                <a:ea typeface="Fira Code" panose="020B0509050000020004" pitchFamily="49" charset="0"/>
              </a:rPr>
              <a:t>-benchmark/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980F227-BA4A-1F42-9825-1353FE15F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8668A9-6A4B-B018-B3ED-E26970D10AE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07C0D9-0962-C717-714B-8C9879E5744A}"/>
              </a:ext>
            </a:extLst>
          </p:cNvPr>
          <p:cNvSpPr txBox="1"/>
          <p:nvPr/>
        </p:nvSpPr>
        <p:spPr>
          <a:xfrm>
            <a:off x="5314681" y="2526527"/>
            <a:ext cx="633687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+mj-lt"/>
                <a:ea typeface="Fira Code" panose="020B0509050000020004" pitchFamily="49" charset="0"/>
              </a:rPr>
              <a:t>It’s consistently one of the top performing, even with major investments in tools like </a:t>
            </a:r>
            <a:r>
              <a:rPr lang="en-US" sz="2800" b="1" dirty="0" err="1">
                <a:latin typeface="+mj-lt"/>
                <a:ea typeface="Fira Code" panose="020B0509050000020004" pitchFamily="49" charset="0"/>
              </a:rPr>
              <a:t>DuckDB</a:t>
            </a:r>
            <a:r>
              <a:rPr lang="en-US" sz="2800" b="1" dirty="0">
                <a:latin typeface="+mj-lt"/>
                <a:ea typeface="Fira Code" panose="020B0509050000020004" pitchFamily="49" charset="0"/>
              </a:rPr>
              <a:t> and Polars</a:t>
            </a:r>
          </a:p>
          <a:p>
            <a:pPr algn="ctr"/>
            <a:endParaRPr lang="en-US" sz="2800" b="1" dirty="0">
              <a:solidFill>
                <a:schemeClr val="accent5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algn="ctr"/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 </a:t>
            </a:r>
            <a:r>
              <a:rPr lang="en-US" sz="2800" b="1" dirty="0">
                <a:latin typeface="+mj-lt"/>
                <a:ea typeface="Fira Code" panose="020B0509050000020004" pitchFamily="49" charset="0"/>
              </a:rPr>
              <a:t>has more features than many of these: it can interact with data since you still have all of the tools in R to work with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8ED2626-C6CA-178A-AAA3-E2A72FE8D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750" y="346094"/>
            <a:ext cx="10138499" cy="616581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8681135-681F-F011-0708-96EE8059DA45}"/>
              </a:ext>
            </a:extLst>
          </p:cNvPr>
          <p:cNvSpPr txBox="1"/>
          <p:nvPr/>
        </p:nvSpPr>
        <p:spPr>
          <a:xfrm>
            <a:off x="5109509" y="3193288"/>
            <a:ext cx="6949338" cy="3170099"/>
          </a:xfrm>
          <a:prstGeom prst="rect">
            <a:avLst/>
          </a:prstGeom>
          <a:solidFill>
            <a:srgbClr val="F2F2F2"/>
          </a:solidFill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B74919"/>
                </a:solidFill>
                <a:effectLst/>
                <a:uLnTx/>
                <a:uFillTx/>
                <a:latin typeface="Fira Code" panose="020B0509050000020004" pitchFamily="49" charset="0"/>
                <a:ea typeface="Fira Code" panose="020B0509050000020004" pitchFamily="49" charset="0"/>
                <a:cs typeface="+mn-cs"/>
              </a:rPr>
              <a:t>data.table 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Fira Code" panose="020B0509050000020004" pitchFamily="49" charset="0"/>
                <a:cs typeface="+mn-cs"/>
              </a:rPr>
              <a:t>has more features than many of these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Fira Code" panose="020B0509050000020004" pitchFamily="49" charset="0"/>
                <a:cs typeface="+mn-cs"/>
              </a:rPr>
              <a:t>(it can interact with data with all of the tools in R, including custom functions)</a:t>
            </a:r>
          </a:p>
        </p:txBody>
      </p:sp>
    </p:spTree>
    <p:extLst>
      <p:ext uri="{BB962C8B-B14F-4D97-AF65-F5344CB8AC3E}">
        <p14:creationId xmlns:p14="http://schemas.microsoft.com/office/powerpoint/2010/main" val="3085792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3" y="515633"/>
            <a:ext cx="18710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Why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16969-466B-A846-9AD8-561C8FC02C7A}"/>
              </a:ext>
            </a:extLst>
          </p:cNvPr>
          <p:cNvSpPr txBox="1"/>
          <p:nvPr/>
        </p:nvSpPr>
        <p:spPr>
          <a:xfrm>
            <a:off x="2157269" y="177078"/>
            <a:ext cx="69493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88FB6D-FF9A-604C-AA89-A84597FC7B6F}"/>
              </a:ext>
            </a:extLst>
          </p:cNvPr>
          <p:cNvSpPr txBox="1"/>
          <p:nvPr/>
        </p:nvSpPr>
        <p:spPr>
          <a:xfrm>
            <a:off x="9106607" y="521212"/>
            <a:ext cx="1033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?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4D5571-7904-644B-967C-252917728C4D}"/>
              </a:ext>
            </a:extLst>
          </p:cNvPr>
          <p:cNvSpPr txBox="1"/>
          <p:nvPr/>
        </p:nvSpPr>
        <p:spPr>
          <a:xfrm>
            <a:off x="1087394" y="1962183"/>
            <a:ext cx="2975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Book Antiqua" panose="02040602050305030304" pitchFamily="18" charset="0"/>
              </a:rPr>
              <a:t>Concise syntax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E16CD-EBF6-A142-B6FF-6FD48A1E7404}"/>
              </a:ext>
            </a:extLst>
          </p:cNvPr>
          <p:cNvSpPr txBox="1"/>
          <p:nvPr/>
        </p:nvSpPr>
        <p:spPr>
          <a:xfrm>
            <a:off x="1087393" y="2593125"/>
            <a:ext cx="2132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Book Antiqua" panose="02040602050305030304" pitchFamily="18" charset="0"/>
              </a:rPr>
              <a:t>Fast speed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52E00C-DEB3-7C41-8A8C-79294AB32E86}"/>
              </a:ext>
            </a:extLst>
          </p:cNvPr>
          <p:cNvSpPr txBox="1"/>
          <p:nvPr/>
        </p:nvSpPr>
        <p:spPr>
          <a:xfrm>
            <a:off x="1087393" y="3224067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Book Antiqua" panose="02040602050305030304" pitchFamily="18" charset="0"/>
              </a:rPr>
              <a:t>Memory efficient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4796C-E7A7-5045-81C3-1FE6C798F628}"/>
              </a:ext>
            </a:extLst>
          </p:cNvPr>
          <p:cNvSpPr txBox="1"/>
          <p:nvPr/>
        </p:nvSpPr>
        <p:spPr>
          <a:xfrm>
            <a:off x="1087393" y="3855009"/>
            <a:ext cx="6623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4"/>
                </a:solidFill>
                <a:latin typeface="Book Antiqua" panose="02040602050305030304" pitchFamily="18" charset="0"/>
              </a:rPr>
              <a:t>Careful API lifecycle management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79331F-8BAD-0144-8CB1-AB77328767E4}"/>
              </a:ext>
            </a:extLst>
          </p:cNvPr>
          <p:cNvSpPr txBox="1"/>
          <p:nvPr/>
        </p:nvSpPr>
        <p:spPr>
          <a:xfrm>
            <a:off x="1087393" y="4485951"/>
            <a:ext cx="2440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Book Antiqua" panose="02040602050305030304" pitchFamily="18" charset="0"/>
              </a:rPr>
              <a:t>Community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B6E5EB-D2BC-5843-A5EF-A4440C743448}"/>
              </a:ext>
            </a:extLst>
          </p:cNvPr>
          <p:cNvSpPr txBox="1"/>
          <p:nvPr/>
        </p:nvSpPr>
        <p:spPr>
          <a:xfrm>
            <a:off x="1087393" y="5116893"/>
            <a:ext cx="2406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Book Antiqua" panose="02040602050305030304" pitchFamily="18" charset="0"/>
              </a:rPr>
              <a:t>Feature rich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D2AE460-3E14-304E-AD52-A4F01423A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EE8F28-E612-C818-7887-FB66FA49616D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2003B0-56D4-BE90-05A4-F775570FD26C}"/>
              </a:ext>
            </a:extLst>
          </p:cNvPr>
          <p:cNvSpPr txBox="1"/>
          <p:nvPr/>
        </p:nvSpPr>
        <p:spPr>
          <a:xfrm>
            <a:off x="0" y="6472996"/>
            <a:ext cx="68318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Matt’s useR talk from 2014</a:t>
            </a: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1800" u="sng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https://youtu.be/qLrdYhizEMg?t=1m54s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01B7F1-9F7A-7F87-E6B0-18C449673C20}"/>
              </a:ext>
            </a:extLst>
          </p:cNvPr>
          <p:cNvSpPr txBox="1"/>
          <p:nvPr/>
        </p:nvSpPr>
        <p:spPr>
          <a:xfrm>
            <a:off x="7946834" y="2631867"/>
            <a:ext cx="3948849" cy="29238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Thoughtful and careful so there are very few breaking changes</a:t>
            </a:r>
          </a:p>
          <a:p>
            <a:endParaRPr lang="en-US" sz="2000" dirty="0">
              <a:solidFill>
                <a:schemeClr val="accent4">
                  <a:lumMod val="50000"/>
                </a:schemeClr>
              </a:solidFill>
              <a:latin typeface="+mj-lt"/>
            </a:endParaRPr>
          </a:p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Can be used in production code safely</a:t>
            </a:r>
          </a:p>
        </p:txBody>
      </p:sp>
    </p:spTree>
    <p:extLst>
      <p:ext uri="{BB962C8B-B14F-4D97-AF65-F5344CB8AC3E}">
        <p14:creationId xmlns:p14="http://schemas.microsoft.com/office/powerpoint/2010/main" val="502703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>
                  <a:lumMod val="20000"/>
                  <a:lumOff val="80000"/>
                </a:schemeClr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Grant from NSF (PI = Toby Hocking) to create new governance and support its development (NSF POSE program, project #2303612)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Re-invigorated development and new features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Ways to engage in development</a:t>
            </a:r>
          </a:p>
        </p:txBody>
      </p:sp>
    </p:spTree>
    <p:extLst>
      <p:ext uri="{BB962C8B-B14F-4D97-AF65-F5344CB8AC3E}">
        <p14:creationId xmlns:p14="http://schemas.microsoft.com/office/powerpoint/2010/main" val="2790521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Grant from NSF (PI = Toby Hocking) to create new governance and support its development (NSF POSE program, project #2303612)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F9E914-F98F-A257-5FFB-551876C1C597}"/>
              </a:ext>
            </a:extLst>
          </p:cNvPr>
          <p:cNvSpPr txBox="1"/>
          <p:nvPr/>
        </p:nvSpPr>
        <p:spPr>
          <a:xfrm>
            <a:off x="474560" y="3008473"/>
            <a:ext cx="112428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https://</a:t>
            </a:r>
            <a:r>
              <a:rPr lang="en-US" sz="2000" b="1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github.com</a:t>
            </a:r>
            <a:r>
              <a:rPr lang="en-US" sz="2000" b="1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/</a:t>
            </a:r>
            <a:r>
              <a:rPr lang="en-US" sz="2000" b="1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Rdatatable</a:t>
            </a:r>
            <a:r>
              <a:rPr lang="en-US" sz="2000" b="1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/data.table/blob/master/</a:t>
            </a:r>
            <a:r>
              <a:rPr lang="en-US" sz="2000" b="1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GOVERNANCE.md</a:t>
            </a:r>
            <a:endParaRPr lang="en-US" sz="2000" b="1" dirty="0">
              <a:solidFill>
                <a:schemeClr val="accent5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8113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Grant from NSF (PI = Toby Hocking) to create new governance and support its development (NSF POSE program, project #2303612)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F9E914-F98F-A257-5FFB-551876C1C597}"/>
              </a:ext>
            </a:extLst>
          </p:cNvPr>
          <p:cNvSpPr txBox="1"/>
          <p:nvPr/>
        </p:nvSpPr>
        <p:spPr>
          <a:xfrm>
            <a:off x="474560" y="3008473"/>
            <a:ext cx="112428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https://</a:t>
            </a:r>
            <a:r>
              <a:rPr lang="en-US" sz="2000" b="1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github.com</a:t>
            </a:r>
            <a:r>
              <a:rPr lang="en-US" sz="2000" b="1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/</a:t>
            </a:r>
            <a:r>
              <a:rPr lang="en-US" sz="2000" b="1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Rdatatable</a:t>
            </a:r>
            <a:r>
              <a:rPr lang="en-US" sz="2000" b="1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/data.table/blob/master/</a:t>
            </a:r>
            <a:r>
              <a:rPr lang="en-US" sz="2000" b="1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GOVERNANCE.md</a:t>
            </a:r>
            <a:endParaRPr lang="en-US" sz="2000" b="1" dirty="0">
              <a:solidFill>
                <a:schemeClr val="accent5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1CDCC6-83BA-C4B2-A82E-B280E6B46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4350" y="290474"/>
            <a:ext cx="8963297" cy="603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492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Grant from NSF (PI = Toby Hocking) to create new governance and support its development (NSF POSE program, project #2303612)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F9E914-F98F-A257-5FFB-551876C1C597}"/>
              </a:ext>
            </a:extLst>
          </p:cNvPr>
          <p:cNvSpPr txBox="1"/>
          <p:nvPr/>
        </p:nvSpPr>
        <p:spPr>
          <a:xfrm>
            <a:off x="474560" y="3008473"/>
            <a:ext cx="112428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https://</a:t>
            </a:r>
            <a:r>
              <a:rPr lang="en-US" sz="2000" b="1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github.com</a:t>
            </a:r>
            <a:r>
              <a:rPr lang="en-US" sz="2000" b="1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/</a:t>
            </a:r>
            <a:r>
              <a:rPr lang="en-US" sz="2000" b="1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Rdatatable</a:t>
            </a:r>
            <a:r>
              <a:rPr lang="en-US" sz="2000" b="1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/data.table/blob/master/</a:t>
            </a:r>
            <a:r>
              <a:rPr lang="en-US" sz="2000" b="1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GOVERNANCE.md</a:t>
            </a:r>
            <a:endParaRPr lang="en-US" sz="2000" b="1" dirty="0">
              <a:solidFill>
                <a:schemeClr val="accent5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1CDCC6-83BA-C4B2-A82E-B280E6B46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4350" y="290474"/>
            <a:ext cx="8963297" cy="60388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59EE72-5CDE-85DD-F962-C6F73FF1FA1B}"/>
              </a:ext>
            </a:extLst>
          </p:cNvPr>
          <p:cNvSpPr txBox="1"/>
          <p:nvPr/>
        </p:nvSpPr>
        <p:spPr>
          <a:xfrm>
            <a:off x="859959" y="715120"/>
            <a:ext cx="10472077" cy="56938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+mj-lt"/>
              </a:rPr>
              <a:t>A semi-democratic approach to dev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+mj-lt"/>
              </a:rPr>
              <a:t>Can become any role in data.table by submitting PR and enough votes from the community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+mj-lt"/>
              </a:rPr>
              <a:t>Can help shape the development of the package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+mj-lt"/>
              </a:rPr>
              <a:t>One aspect of the governance is the “what is possible for development” which can be updated</a:t>
            </a:r>
          </a:p>
        </p:txBody>
      </p:sp>
    </p:spTree>
    <p:extLst>
      <p:ext uri="{BB962C8B-B14F-4D97-AF65-F5344CB8AC3E}">
        <p14:creationId xmlns:p14="http://schemas.microsoft.com/office/powerpoint/2010/main" val="209674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Re-invigorated development and new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CCCF6F-B370-80BB-09C1-4B5718AB47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672" y="2288151"/>
            <a:ext cx="7772400" cy="4569849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8036B744-F24E-ACA3-7416-BC03B4F0B819}"/>
              </a:ext>
            </a:extLst>
          </p:cNvPr>
          <p:cNvSpPr txBox="1"/>
          <p:nvPr/>
        </p:nvSpPr>
        <p:spPr>
          <a:xfrm>
            <a:off x="8436001" y="2458402"/>
            <a:ext cx="3347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hlinkClick r:id="rId5"/>
              </a:rPr>
              <a:t>41 new features!</a:t>
            </a:r>
            <a:endParaRPr lang="en-US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BC745-6C1C-B8D4-2FE4-2DC32DF976C7}"/>
              </a:ext>
            </a:extLst>
          </p:cNvPr>
          <p:cNvSpPr txBox="1"/>
          <p:nvPr/>
        </p:nvSpPr>
        <p:spPr>
          <a:xfrm>
            <a:off x="8530225" y="3108585"/>
            <a:ext cx="3158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 several fixes and speed ups</a:t>
            </a:r>
          </a:p>
        </p:txBody>
      </p:sp>
    </p:spTree>
    <p:extLst>
      <p:ext uri="{BB962C8B-B14F-4D97-AF65-F5344CB8AC3E}">
        <p14:creationId xmlns:p14="http://schemas.microsoft.com/office/powerpoint/2010/main" val="2506570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Re-invigorated development and new features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21340F-E1D2-F7B8-3993-F12461EA8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672" y="2473722"/>
            <a:ext cx="11242878" cy="256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588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Who Am I?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E5CEDA-0363-CC62-8914-5FF4E87303D5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5436B0-827A-8E4A-854A-903791ED0E28}"/>
              </a:ext>
            </a:extLst>
          </p:cNvPr>
          <p:cNvSpPr txBox="1"/>
          <p:nvPr/>
        </p:nvSpPr>
        <p:spPr>
          <a:xfrm>
            <a:off x="408672" y="1685109"/>
            <a:ext cx="11242879" cy="4416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Current "maintainer" of </a:t>
            </a:r>
            <a:r>
              <a:rPr lang="en-US" sz="3200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data.table</a:t>
            </a:r>
            <a:r>
              <a:rPr lang="en-US" sz="3200" dirty="0">
                <a:solidFill>
                  <a:schemeClr val="accent5"/>
                </a:solidFill>
              </a:rPr>
              <a:t> </a:t>
            </a:r>
            <a:r>
              <a:rPr lang="en-US" sz="3200" dirty="0">
                <a:latin typeface="+mj-lt"/>
              </a:rPr>
              <a:t>(more on this at the end!)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PhD in Quantitative Psychology (Bachelor’s in Economics)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data.table</a:t>
            </a:r>
            <a:r>
              <a:rPr lang="en-US" sz="3200" dirty="0">
                <a:solidFill>
                  <a:schemeClr val="accent5"/>
                </a:solidFill>
              </a:rPr>
              <a:t> </a:t>
            </a:r>
            <a:r>
              <a:rPr lang="en-US" sz="3200" dirty="0">
                <a:latin typeface="+mj-lt"/>
              </a:rPr>
              <a:t>user since 2016, contributor since 2019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Author/maintainer of 6 other R packages (3 on CRAN)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Currently managing a team of researchers at Highmark Health (lots of big data wrangling and cleaning)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CEO of Barrett Evaluation, LLC (big talk for I consult on projects with big data)</a:t>
            </a:r>
          </a:p>
        </p:txBody>
      </p:sp>
    </p:spTree>
    <p:extLst>
      <p:ext uri="{BB962C8B-B14F-4D97-AF65-F5344CB8AC3E}">
        <p14:creationId xmlns:p14="http://schemas.microsoft.com/office/powerpoint/2010/main" val="3451076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Re-invigorated development and new features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D3B9E4-0590-0F4A-C6F4-3BEB4EE96B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092" y="429491"/>
            <a:ext cx="11138037" cy="599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4179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Re-invigorated development and new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66C165-9B30-F6A5-DBA7-17CA8E71A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741" y="2645905"/>
            <a:ext cx="11179124" cy="225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098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Ways to engage in development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F54FFA-1A05-D4F6-05F5-A133C2BE3AA7}"/>
              </a:ext>
            </a:extLst>
          </p:cNvPr>
          <p:cNvSpPr txBox="1"/>
          <p:nvPr/>
        </p:nvSpPr>
        <p:spPr>
          <a:xfrm>
            <a:off x="408672" y="2792603"/>
            <a:ext cx="1419554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600" b="1" dirty="0">
                <a:latin typeface="+mj-lt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DF1DBE-22A4-1A9E-79C5-D2E490ACE1D5}"/>
              </a:ext>
            </a:extLst>
          </p:cNvPr>
          <p:cNvSpPr txBox="1"/>
          <p:nvPr/>
        </p:nvSpPr>
        <p:spPr>
          <a:xfrm>
            <a:off x="1618229" y="3700543"/>
            <a:ext cx="52965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+mj-lt"/>
              </a:rPr>
              <a:t>GitHub Issue Tracker</a:t>
            </a:r>
          </a:p>
        </p:txBody>
      </p:sp>
    </p:spTree>
    <p:extLst>
      <p:ext uri="{BB962C8B-B14F-4D97-AF65-F5344CB8AC3E}">
        <p14:creationId xmlns:p14="http://schemas.microsoft.com/office/powerpoint/2010/main" val="38382527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Ways to engage in development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F54FFA-1A05-D4F6-05F5-A133C2BE3AA7}"/>
              </a:ext>
            </a:extLst>
          </p:cNvPr>
          <p:cNvSpPr txBox="1"/>
          <p:nvPr/>
        </p:nvSpPr>
        <p:spPr>
          <a:xfrm>
            <a:off x="408672" y="2792603"/>
            <a:ext cx="1419554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600" b="1" dirty="0">
                <a:latin typeface="+mj-lt"/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DF1DBE-22A4-1A9E-79C5-D2E490ACE1D5}"/>
              </a:ext>
            </a:extLst>
          </p:cNvPr>
          <p:cNvSpPr txBox="1"/>
          <p:nvPr/>
        </p:nvSpPr>
        <p:spPr>
          <a:xfrm>
            <a:off x="1618229" y="3700543"/>
            <a:ext cx="46569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+mj-lt"/>
              </a:rPr>
              <a:t>“Seal of Approval”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4EDAD5-DE28-C4A0-C6F4-0B80515F67A1}"/>
              </a:ext>
            </a:extLst>
          </p:cNvPr>
          <p:cNvSpPr txBox="1"/>
          <p:nvPr/>
        </p:nvSpPr>
        <p:spPr>
          <a:xfrm>
            <a:off x="1859351" y="4431512"/>
            <a:ext cx="80801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https://</a:t>
            </a:r>
            <a:r>
              <a:rPr lang="en-US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github.com</a:t>
            </a:r>
            <a:r>
              <a:rPr lang="en-US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/</a:t>
            </a:r>
            <a:r>
              <a:rPr lang="en-US" dirty="0" err="1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Rdatatable</a:t>
            </a:r>
            <a:r>
              <a:rPr lang="en-US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/data.table/issues/5723</a:t>
            </a:r>
          </a:p>
        </p:txBody>
      </p:sp>
    </p:spTree>
    <p:extLst>
      <p:ext uri="{BB962C8B-B14F-4D97-AF65-F5344CB8AC3E}">
        <p14:creationId xmlns:p14="http://schemas.microsoft.com/office/powerpoint/2010/main" val="21062526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Ways to engage in development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F54FFA-1A05-D4F6-05F5-A133C2BE3AA7}"/>
              </a:ext>
            </a:extLst>
          </p:cNvPr>
          <p:cNvSpPr txBox="1"/>
          <p:nvPr/>
        </p:nvSpPr>
        <p:spPr>
          <a:xfrm>
            <a:off x="408672" y="2792603"/>
            <a:ext cx="1419554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600" b="1" dirty="0">
                <a:latin typeface="+mj-lt"/>
              </a:rPr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DF1DBE-22A4-1A9E-79C5-D2E490ACE1D5}"/>
              </a:ext>
            </a:extLst>
          </p:cNvPr>
          <p:cNvSpPr txBox="1"/>
          <p:nvPr/>
        </p:nvSpPr>
        <p:spPr>
          <a:xfrm>
            <a:off x="1618229" y="3700543"/>
            <a:ext cx="74066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+mj-lt"/>
              </a:rPr>
              <a:t>Vote on GitHub Pull Requests</a:t>
            </a:r>
          </a:p>
        </p:txBody>
      </p:sp>
    </p:spTree>
    <p:extLst>
      <p:ext uri="{BB962C8B-B14F-4D97-AF65-F5344CB8AC3E}">
        <p14:creationId xmlns:p14="http://schemas.microsoft.com/office/powerpoint/2010/main" val="38396405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New Developments!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2AC065-CC76-69B2-667C-86354EA568D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884ABF-F415-43E5-3C7B-43432103B493}"/>
              </a:ext>
            </a:extLst>
          </p:cNvPr>
          <p:cNvSpPr txBox="1"/>
          <p:nvPr/>
        </p:nvSpPr>
        <p:spPr>
          <a:xfrm>
            <a:off x="408672" y="1685109"/>
            <a:ext cx="112428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Ways to engage in development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F54FFA-1A05-D4F6-05F5-A133C2BE3AA7}"/>
              </a:ext>
            </a:extLst>
          </p:cNvPr>
          <p:cNvSpPr txBox="1"/>
          <p:nvPr/>
        </p:nvSpPr>
        <p:spPr>
          <a:xfrm>
            <a:off x="408672" y="2792603"/>
            <a:ext cx="1419554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600" b="1" dirty="0">
                <a:latin typeface="+mj-lt"/>
              </a:rPr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DF1DBE-22A4-1A9E-79C5-D2E490ACE1D5}"/>
              </a:ext>
            </a:extLst>
          </p:cNvPr>
          <p:cNvSpPr txBox="1"/>
          <p:nvPr/>
        </p:nvSpPr>
        <p:spPr>
          <a:xfrm>
            <a:off x="1618229" y="3700543"/>
            <a:ext cx="52870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+mj-lt"/>
              </a:rPr>
              <a:t>Talk, publish about it</a:t>
            </a:r>
          </a:p>
        </p:txBody>
      </p:sp>
    </p:spTree>
    <p:extLst>
      <p:ext uri="{BB962C8B-B14F-4D97-AF65-F5344CB8AC3E}">
        <p14:creationId xmlns:p14="http://schemas.microsoft.com/office/powerpoint/2010/main" val="21063055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3000">
              <a:schemeClr val="accent6">
                <a:lumMod val="20000"/>
                <a:lumOff val="80000"/>
              </a:schemeClr>
            </a:gs>
            <a:gs pos="74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BB69A2-2C28-4246-BFC1-3316E1737169}"/>
              </a:ext>
            </a:extLst>
          </p:cNvPr>
          <p:cNvSpPr txBox="1"/>
          <p:nvPr/>
        </p:nvSpPr>
        <p:spPr>
          <a:xfrm>
            <a:off x="4317308" y="545130"/>
            <a:ext cx="35573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Book Antiqua" panose="02040602050305030304" pitchFamily="18" charset="0"/>
              </a:rPr>
              <a:t>Tyson S. Barrett</a:t>
            </a:r>
          </a:p>
        </p:txBody>
      </p:sp>
      <p:pic>
        <p:nvPicPr>
          <p:cNvPr id="5" name="Graphic 4" descr="Envelope">
            <a:extLst>
              <a:ext uri="{FF2B5EF4-FFF2-40B4-BE49-F238E27FC236}">
                <a16:creationId xmlns:a16="http://schemas.microsoft.com/office/drawing/2014/main" id="{4F281282-56D9-D24B-B585-77DC2D1C16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9158" y="2351624"/>
            <a:ext cx="836840" cy="8368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34160A-6E91-974B-BDD7-E3DAEE421DE2}"/>
              </a:ext>
            </a:extLst>
          </p:cNvPr>
          <p:cNvSpPr txBox="1"/>
          <p:nvPr/>
        </p:nvSpPr>
        <p:spPr>
          <a:xfrm>
            <a:off x="1556988" y="2523441"/>
            <a:ext cx="4695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t.barrett88@gmail.com</a:t>
            </a:r>
          </a:p>
        </p:txBody>
      </p:sp>
      <p:pic>
        <p:nvPicPr>
          <p:cNvPr id="9" name="Graphic 8" descr="Download from cloud">
            <a:extLst>
              <a:ext uri="{FF2B5EF4-FFF2-40B4-BE49-F238E27FC236}">
                <a16:creationId xmlns:a16="http://schemas.microsoft.com/office/drawing/2014/main" id="{C5220451-FE73-D34B-8DBD-84604362DF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15998" y="4764673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3166E2-EE55-1846-902C-8B5F84648553}"/>
              </a:ext>
            </a:extLst>
          </p:cNvPr>
          <p:cNvSpPr txBox="1"/>
          <p:nvPr/>
        </p:nvSpPr>
        <p:spPr>
          <a:xfrm>
            <a:off x="2475549" y="4935649"/>
            <a:ext cx="8205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Slides at </a:t>
            </a:r>
            <a:r>
              <a:rPr lang="en-US" sz="2800" b="1" dirty="0" err="1">
                <a:latin typeface="Fira Code" panose="020B0509050000020004" pitchFamily="49" charset="0"/>
                <a:ea typeface="Fira Code" panose="020B0509050000020004" pitchFamily="49" charset="0"/>
              </a:rPr>
              <a:t>tysonbarrett.com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/teaching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D02718-651E-1C4B-89B2-AADA62CF8F93}"/>
              </a:ext>
            </a:extLst>
          </p:cNvPr>
          <p:cNvSpPr txBox="1"/>
          <p:nvPr/>
        </p:nvSpPr>
        <p:spPr>
          <a:xfrm>
            <a:off x="7670918" y="2468937"/>
            <a:ext cx="36215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solidFill>
                  <a:schemeClr val="accent2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tysonbarrett.com</a:t>
            </a:r>
            <a:endParaRPr lang="en-US" sz="2800" b="1" dirty="0">
              <a:solidFill>
                <a:schemeClr val="accent2">
                  <a:lumMod val="75000"/>
                </a:schemeClr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C9EAC1C3-407E-E44C-8CC7-9FAB343F89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0086" y="3377709"/>
            <a:ext cx="732235" cy="83684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CF45A6E-5B96-4648-9423-E668BAE6DD68}"/>
              </a:ext>
            </a:extLst>
          </p:cNvPr>
          <p:cNvSpPr txBox="1"/>
          <p:nvPr/>
        </p:nvSpPr>
        <p:spPr>
          <a:xfrm>
            <a:off x="1556988" y="3534519"/>
            <a:ext cx="34067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@</a:t>
            </a:r>
            <a:r>
              <a:rPr lang="en-US" sz="2800" b="1" dirty="0" err="1">
                <a:solidFill>
                  <a:schemeClr val="accent4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healthandstats</a:t>
            </a:r>
            <a:endParaRPr lang="en-US" sz="2800" b="1" dirty="0">
              <a:solidFill>
                <a:schemeClr val="accent4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19" name="Graphic 18" descr="Internet">
            <a:extLst>
              <a:ext uri="{FF2B5EF4-FFF2-40B4-BE49-F238E27FC236}">
                <a16:creationId xmlns:a16="http://schemas.microsoft.com/office/drawing/2014/main" id="{1280D94D-392E-634E-84A9-BAA108A4FF3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738589" y="2264969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7606137-F8D8-B94E-B604-AC46718C0DE9}"/>
              </a:ext>
            </a:extLst>
          </p:cNvPr>
          <p:cNvSpPr txBox="1"/>
          <p:nvPr/>
        </p:nvSpPr>
        <p:spPr>
          <a:xfrm>
            <a:off x="6200815" y="3523181"/>
            <a:ext cx="5125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github.com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/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tysonstanley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C17B02EC-370A-A640-A7CC-44C796FADB7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468580" y="3334370"/>
            <a:ext cx="732235" cy="8368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ABBC684-FC61-5348-9BD5-D0DEFECB945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8D4085-406E-1345-B077-45ACE7FC23A3}"/>
              </a:ext>
            </a:extLst>
          </p:cNvPr>
          <p:cNvSpPr txBox="1"/>
          <p:nvPr/>
        </p:nvSpPr>
        <p:spPr>
          <a:xfrm>
            <a:off x="2403322" y="1235170"/>
            <a:ext cx="7385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Book Antiqua" panose="02040602050305030304" pitchFamily="18" charset="0"/>
              </a:rPr>
              <a:t>Thanks to </a:t>
            </a:r>
            <a:r>
              <a:rPr lang="en-US" b="1" dirty="0">
                <a:solidFill>
                  <a:schemeClr val="accent5"/>
                </a:solidFill>
                <a:latin typeface="Book Antiqua" panose="02040602050305030304" pitchFamily="18" charset="0"/>
              </a:rPr>
              <a:t>Matt </a:t>
            </a:r>
            <a:r>
              <a:rPr lang="en-US" b="1" dirty="0" err="1">
                <a:solidFill>
                  <a:schemeClr val="accent5"/>
                </a:solidFill>
                <a:latin typeface="Book Antiqua" panose="02040602050305030304" pitchFamily="18" charset="0"/>
              </a:rPr>
              <a:t>Dowle</a:t>
            </a:r>
            <a:r>
              <a:rPr lang="en-US" b="1" dirty="0">
                <a:solidFill>
                  <a:schemeClr val="accent5"/>
                </a:solidFill>
                <a:latin typeface="Book Antiqua" panose="02040602050305030304" pitchFamily="18" charset="0"/>
              </a:rPr>
              <a:t> </a:t>
            </a:r>
            <a:r>
              <a:rPr lang="en-US" b="1" dirty="0">
                <a:latin typeface="Book Antiqua" panose="02040602050305030304" pitchFamily="18" charset="0"/>
              </a:rPr>
              <a:t>and </a:t>
            </a:r>
            <a:r>
              <a:rPr lang="en-US" b="1" dirty="0">
                <a:solidFill>
                  <a:schemeClr val="accent5"/>
                </a:solidFill>
                <a:latin typeface="Book Antiqua" panose="02040602050305030304" pitchFamily="18" charset="0"/>
              </a:rPr>
              <a:t>Arun Srinivasan </a:t>
            </a:r>
            <a:r>
              <a:rPr lang="en-US" b="1" dirty="0">
                <a:latin typeface="Book Antiqua" panose="02040602050305030304" pitchFamily="18" charset="0"/>
              </a:rPr>
              <a:t>and </a:t>
            </a:r>
            <a:r>
              <a:rPr lang="en-US" b="1" dirty="0">
                <a:solidFill>
                  <a:schemeClr val="accent5"/>
                </a:solidFill>
                <a:latin typeface="Book Antiqua" panose="02040602050305030304" pitchFamily="18" charset="0"/>
              </a:rPr>
              <a:t>the </a:t>
            </a:r>
            <a:r>
              <a:rPr lang="en-US" b="1" dirty="0" err="1">
                <a:solidFill>
                  <a:schemeClr val="accent5"/>
                </a:solidFill>
                <a:latin typeface="Book Antiqua" panose="02040602050305030304" pitchFamily="18" charset="0"/>
              </a:rPr>
              <a:t>data.table</a:t>
            </a:r>
            <a:r>
              <a:rPr lang="en-US" b="1" dirty="0">
                <a:solidFill>
                  <a:schemeClr val="accent5"/>
                </a:solidFill>
                <a:latin typeface="Book Antiqua" panose="02040602050305030304" pitchFamily="18" charset="0"/>
              </a:rPr>
              <a:t> team</a:t>
            </a:r>
            <a:r>
              <a:rPr lang="en-US" b="1" dirty="0">
                <a:latin typeface="Book Antiqua" panose="02040602050305030304" pitchFamily="18" charset="0"/>
              </a:rPr>
              <a:t>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995AE9-C92A-DFCF-EB54-E476240B2799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</p:spTree>
    <p:extLst>
      <p:ext uri="{BB962C8B-B14F-4D97-AF65-F5344CB8AC3E}">
        <p14:creationId xmlns:p14="http://schemas.microsoft.com/office/powerpoint/2010/main" val="2819418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B2CF6A-4784-084A-B19C-DCE4CCE70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020F55B-D5B7-1845-A03A-6415BE12E570}"/>
              </a:ext>
            </a:extLst>
          </p:cNvPr>
          <p:cNvSpPr txBox="1"/>
          <p:nvPr/>
        </p:nvSpPr>
        <p:spPr>
          <a:xfrm>
            <a:off x="627017" y="2360158"/>
            <a:ext cx="448071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library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800" b="1" dirty="0" err="1">
                <a:latin typeface="Fira Code" panose="020B0509050000020004" pitchFamily="49" charset="0"/>
                <a:ea typeface="Fira Code" panose="020B0509050000020004" pitchFamily="49" charset="0"/>
              </a:rPr>
              <a:t>tidyverse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</a:p>
          <a:p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df </a:t>
            </a:r>
            <a:r>
              <a:rPr lang="en-US" sz="2800" b="1" dirty="0">
                <a:solidFill>
                  <a:schemeClr val="accent3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%&gt;%</a:t>
            </a:r>
          </a:p>
          <a:p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filter</a:t>
            </a:r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x == 1</a:t>
            </a:r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2800" b="1" dirty="0">
                <a:solidFill>
                  <a:schemeClr val="accent3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%&gt;%</a:t>
            </a:r>
          </a:p>
          <a:p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 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mutate</a:t>
            </a:r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z = y * 2</a:t>
            </a:r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972B9E-1905-5547-9065-805491137FBC}"/>
              </a:ext>
            </a:extLst>
          </p:cNvPr>
          <p:cNvSpPr txBox="1"/>
          <p:nvPr/>
        </p:nvSpPr>
        <p:spPr>
          <a:xfrm>
            <a:off x="6311628" y="2360158"/>
            <a:ext cx="53399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library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(</a:t>
            </a:r>
            <a:r>
              <a:rPr lang="en-US" sz="2800" b="1" dirty="0" err="1"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)</a:t>
            </a:r>
          </a:p>
          <a:p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dt</a:t>
            </a:r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[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x == 1</a:t>
            </a:r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][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, z := y * 2</a:t>
            </a:r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30C2FE-F535-E518-DA8F-8B5927504A99}"/>
              </a:ext>
            </a:extLst>
          </p:cNvPr>
          <p:cNvSpPr txBox="1"/>
          <p:nvPr/>
        </p:nvSpPr>
        <p:spPr>
          <a:xfrm>
            <a:off x="365760" y="411048"/>
            <a:ext cx="122559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dirty="0"/>
              <a:t>“</a:t>
            </a:r>
            <a:r>
              <a:rPr lang="en-US" sz="5200" dirty="0" err="1"/>
              <a:t>dplyr</a:t>
            </a:r>
            <a:r>
              <a:rPr lang="en-US" sz="5200" dirty="0"/>
              <a:t> will be the death of </a:t>
            </a:r>
            <a:r>
              <a:rPr lang="en-US" sz="5200" dirty="0">
                <a:solidFill>
                  <a:schemeClr val="accent5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data.table</a:t>
            </a:r>
            <a:r>
              <a:rPr lang="en-US" sz="5200" dirty="0">
                <a:solidFill>
                  <a:schemeClr val="accent5"/>
                </a:solidFill>
              </a:rPr>
              <a:t> </a:t>
            </a:r>
            <a:r>
              <a:rPr lang="en-US" sz="5200" dirty="0"/>
              <a:t>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754936-D43E-128F-DE51-C129ADDDAA19}"/>
              </a:ext>
            </a:extLst>
          </p:cNvPr>
          <p:cNvSpPr txBox="1"/>
          <p:nvPr/>
        </p:nvSpPr>
        <p:spPr>
          <a:xfrm>
            <a:off x="627017" y="1307798"/>
            <a:ext cx="9182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attendee said to Matt </a:t>
            </a:r>
            <a:r>
              <a:rPr lang="en-US" dirty="0" err="1"/>
              <a:t>Dowle</a:t>
            </a:r>
            <a:r>
              <a:rPr lang="en-US" dirty="0"/>
              <a:t> (creator of data.table) at an R Finance Conference a decade ago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F526CF-D3BB-0323-E7AF-C329E59DB607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</p:spTree>
    <p:extLst>
      <p:ext uri="{BB962C8B-B14F-4D97-AF65-F5344CB8AC3E}">
        <p14:creationId xmlns:p14="http://schemas.microsoft.com/office/powerpoint/2010/main" val="4146792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2" y="515633"/>
            <a:ext cx="7715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Agenda</a:t>
            </a:r>
            <a:endParaRPr lang="en-US" sz="5400" b="1" dirty="0">
              <a:solidFill>
                <a:schemeClr val="accent4">
                  <a:lumMod val="20000"/>
                  <a:lumOff val="80000"/>
                </a:schemeClr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7322C146-4CC8-934E-9F63-B85B3AD79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6A38C0-9633-30E4-FC10-CCECD89C77AA}"/>
              </a:ext>
            </a:extLst>
          </p:cNvPr>
          <p:cNvSpPr txBox="1"/>
          <p:nvPr/>
        </p:nvSpPr>
        <p:spPr>
          <a:xfrm>
            <a:off x="408672" y="1843950"/>
            <a:ext cx="11242879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Why use </a:t>
            </a:r>
            <a:r>
              <a:rPr lang="en-US" sz="3600" dirty="0">
                <a:solidFill>
                  <a:schemeClr val="accent5">
                    <a:lumMod val="40000"/>
                    <a:lumOff val="6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data.table</a:t>
            </a:r>
            <a:r>
              <a:rPr lang="en-US" sz="36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+mj-lt"/>
              </a:rPr>
              <a:t>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New developments!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New “management”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New features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New ways to engage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AF2BFA-5427-2FAF-5F59-B0C278739624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pic>
        <p:nvPicPr>
          <p:cNvPr id="4" name="Picture 3" descr="A seal standing in front of a screen&#10;&#10;Description automatically generated">
            <a:extLst>
              <a:ext uri="{FF2B5EF4-FFF2-40B4-BE49-F238E27FC236}">
                <a16:creationId xmlns:a16="http://schemas.microsoft.com/office/drawing/2014/main" id="{F8E8D1BF-2410-D411-FB4B-F8EE330D8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3215" y="1113023"/>
            <a:ext cx="4858336" cy="48583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78447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3" y="515633"/>
            <a:ext cx="18710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Why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16969-466B-A846-9AD8-561C8FC02C7A}"/>
              </a:ext>
            </a:extLst>
          </p:cNvPr>
          <p:cNvSpPr txBox="1"/>
          <p:nvPr/>
        </p:nvSpPr>
        <p:spPr>
          <a:xfrm>
            <a:off x="2157269" y="177078"/>
            <a:ext cx="69493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88FB6D-FF9A-604C-AA89-A84597FC7B6F}"/>
              </a:ext>
            </a:extLst>
          </p:cNvPr>
          <p:cNvSpPr txBox="1"/>
          <p:nvPr/>
        </p:nvSpPr>
        <p:spPr>
          <a:xfrm>
            <a:off x="9106607" y="521212"/>
            <a:ext cx="1033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?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4D5571-7904-644B-967C-252917728C4D}"/>
              </a:ext>
            </a:extLst>
          </p:cNvPr>
          <p:cNvSpPr txBox="1"/>
          <p:nvPr/>
        </p:nvSpPr>
        <p:spPr>
          <a:xfrm>
            <a:off x="1087394" y="1962183"/>
            <a:ext cx="2975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Concise syntax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E16CD-EBF6-A142-B6FF-6FD48A1E7404}"/>
              </a:ext>
            </a:extLst>
          </p:cNvPr>
          <p:cNvSpPr txBox="1"/>
          <p:nvPr/>
        </p:nvSpPr>
        <p:spPr>
          <a:xfrm>
            <a:off x="1087393" y="2593125"/>
            <a:ext cx="2132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Fast speed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52E00C-DEB3-7C41-8A8C-79294AB32E86}"/>
              </a:ext>
            </a:extLst>
          </p:cNvPr>
          <p:cNvSpPr txBox="1"/>
          <p:nvPr/>
        </p:nvSpPr>
        <p:spPr>
          <a:xfrm>
            <a:off x="1087393" y="3224067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Memory efficient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4796C-E7A7-5045-81C3-1FE6C798F628}"/>
              </a:ext>
            </a:extLst>
          </p:cNvPr>
          <p:cNvSpPr txBox="1"/>
          <p:nvPr/>
        </p:nvSpPr>
        <p:spPr>
          <a:xfrm>
            <a:off x="1087393" y="3855009"/>
            <a:ext cx="6623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Careful API lifecycle management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79331F-8BAD-0144-8CB1-AB77328767E4}"/>
              </a:ext>
            </a:extLst>
          </p:cNvPr>
          <p:cNvSpPr txBox="1"/>
          <p:nvPr/>
        </p:nvSpPr>
        <p:spPr>
          <a:xfrm>
            <a:off x="1087393" y="4485951"/>
            <a:ext cx="2440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Community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B6E5EB-D2BC-5843-A5EF-A4440C743448}"/>
              </a:ext>
            </a:extLst>
          </p:cNvPr>
          <p:cNvSpPr txBox="1"/>
          <p:nvPr/>
        </p:nvSpPr>
        <p:spPr>
          <a:xfrm>
            <a:off x="1087393" y="5116893"/>
            <a:ext cx="2406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Feature rich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D2AE460-3E14-304E-AD52-A4F01423A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EE8F28-E612-C818-7887-FB66FA49616D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2003B0-56D4-BE90-05A4-F775570FD26C}"/>
              </a:ext>
            </a:extLst>
          </p:cNvPr>
          <p:cNvSpPr txBox="1"/>
          <p:nvPr/>
        </p:nvSpPr>
        <p:spPr>
          <a:xfrm>
            <a:off x="0" y="6472996"/>
            <a:ext cx="68318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Matt’s useR talk from 2014</a:t>
            </a: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1800" u="sng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https://youtu.be/qLrdYhizEMg?t=1m54s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837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3" y="515633"/>
            <a:ext cx="18710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Why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16969-466B-A846-9AD8-561C8FC02C7A}"/>
              </a:ext>
            </a:extLst>
          </p:cNvPr>
          <p:cNvSpPr txBox="1"/>
          <p:nvPr/>
        </p:nvSpPr>
        <p:spPr>
          <a:xfrm>
            <a:off x="2157269" y="177078"/>
            <a:ext cx="69493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88FB6D-FF9A-604C-AA89-A84597FC7B6F}"/>
              </a:ext>
            </a:extLst>
          </p:cNvPr>
          <p:cNvSpPr txBox="1"/>
          <p:nvPr/>
        </p:nvSpPr>
        <p:spPr>
          <a:xfrm>
            <a:off x="9106607" y="521212"/>
            <a:ext cx="1033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?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4D5571-7904-644B-967C-252917728C4D}"/>
              </a:ext>
            </a:extLst>
          </p:cNvPr>
          <p:cNvSpPr txBox="1"/>
          <p:nvPr/>
        </p:nvSpPr>
        <p:spPr>
          <a:xfrm>
            <a:off x="1087394" y="1962183"/>
            <a:ext cx="2975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Concise syntax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E16CD-EBF6-A142-B6FF-6FD48A1E7404}"/>
              </a:ext>
            </a:extLst>
          </p:cNvPr>
          <p:cNvSpPr txBox="1"/>
          <p:nvPr/>
        </p:nvSpPr>
        <p:spPr>
          <a:xfrm>
            <a:off x="1087393" y="2593125"/>
            <a:ext cx="2132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Fast speed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52E00C-DEB3-7C41-8A8C-79294AB32E86}"/>
              </a:ext>
            </a:extLst>
          </p:cNvPr>
          <p:cNvSpPr txBox="1"/>
          <p:nvPr/>
        </p:nvSpPr>
        <p:spPr>
          <a:xfrm>
            <a:off x="1087393" y="3224067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Memory efficient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4796C-E7A7-5045-81C3-1FE6C798F628}"/>
              </a:ext>
            </a:extLst>
          </p:cNvPr>
          <p:cNvSpPr txBox="1"/>
          <p:nvPr/>
        </p:nvSpPr>
        <p:spPr>
          <a:xfrm>
            <a:off x="1087393" y="3855009"/>
            <a:ext cx="6623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Careful API lifecycle management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79331F-8BAD-0144-8CB1-AB77328767E4}"/>
              </a:ext>
            </a:extLst>
          </p:cNvPr>
          <p:cNvSpPr txBox="1"/>
          <p:nvPr/>
        </p:nvSpPr>
        <p:spPr>
          <a:xfrm>
            <a:off x="1087393" y="4485951"/>
            <a:ext cx="2440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Community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B6E5EB-D2BC-5843-A5EF-A4440C743448}"/>
              </a:ext>
            </a:extLst>
          </p:cNvPr>
          <p:cNvSpPr txBox="1"/>
          <p:nvPr/>
        </p:nvSpPr>
        <p:spPr>
          <a:xfrm>
            <a:off x="1087393" y="5116893"/>
            <a:ext cx="2406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Feature rich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3F564B-3AF0-5A41-8C1E-D5E429F368B6}"/>
              </a:ext>
            </a:extLst>
          </p:cNvPr>
          <p:cNvSpPr/>
          <p:nvPr/>
        </p:nvSpPr>
        <p:spPr>
          <a:xfrm>
            <a:off x="988541" y="1962183"/>
            <a:ext cx="3805881" cy="1892826"/>
          </a:xfrm>
          <a:prstGeom prst="rect">
            <a:avLst/>
          </a:prstGeom>
          <a:noFill/>
          <a:ln w="38100">
            <a:solidFill>
              <a:schemeClr val="accent5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5881"/>
                      <a:gd name="connsiteY0" fmla="*/ 0 h 1892826"/>
                      <a:gd name="connsiteX1" fmla="*/ 505638 w 3805881"/>
                      <a:gd name="connsiteY1" fmla="*/ 0 h 1892826"/>
                      <a:gd name="connsiteX2" fmla="*/ 935159 w 3805881"/>
                      <a:gd name="connsiteY2" fmla="*/ 0 h 1892826"/>
                      <a:gd name="connsiteX3" fmla="*/ 1554974 w 3805881"/>
                      <a:gd name="connsiteY3" fmla="*/ 0 h 1892826"/>
                      <a:gd name="connsiteX4" fmla="*/ 2060613 w 3805881"/>
                      <a:gd name="connsiteY4" fmla="*/ 0 h 1892826"/>
                      <a:gd name="connsiteX5" fmla="*/ 2566251 w 3805881"/>
                      <a:gd name="connsiteY5" fmla="*/ 0 h 1892826"/>
                      <a:gd name="connsiteX6" fmla="*/ 3186066 w 3805881"/>
                      <a:gd name="connsiteY6" fmla="*/ 0 h 1892826"/>
                      <a:gd name="connsiteX7" fmla="*/ 3805881 w 3805881"/>
                      <a:gd name="connsiteY7" fmla="*/ 0 h 1892826"/>
                      <a:gd name="connsiteX8" fmla="*/ 3805881 w 3805881"/>
                      <a:gd name="connsiteY8" fmla="*/ 511063 h 1892826"/>
                      <a:gd name="connsiteX9" fmla="*/ 3805881 w 3805881"/>
                      <a:gd name="connsiteY9" fmla="*/ 946413 h 1892826"/>
                      <a:gd name="connsiteX10" fmla="*/ 3805881 w 3805881"/>
                      <a:gd name="connsiteY10" fmla="*/ 1381763 h 1892826"/>
                      <a:gd name="connsiteX11" fmla="*/ 3805881 w 3805881"/>
                      <a:gd name="connsiteY11" fmla="*/ 1892826 h 1892826"/>
                      <a:gd name="connsiteX12" fmla="*/ 3224125 w 3805881"/>
                      <a:gd name="connsiteY12" fmla="*/ 1892826 h 1892826"/>
                      <a:gd name="connsiteX13" fmla="*/ 2604310 w 3805881"/>
                      <a:gd name="connsiteY13" fmla="*/ 1892826 h 1892826"/>
                      <a:gd name="connsiteX14" fmla="*/ 1984495 w 3805881"/>
                      <a:gd name="connsiteY14" fmla="*/ 1892826 h 1892826"/>
                      <a:gd name="connsiteX15" fmla="*/ 1516915 w 3805881"/>
                      <a:gd name="connsiteY15" fmla="*/ 1892826 h 1892826"/>
                      <a:gd name="connsiteX16" fmla="*/ 973218 w 3805881"/>
                      <a:gd name="connsiteY16" fmla="*/ 1892826 h 1892826"/>
                      <a:gd name="connsiteX17" fmla="*/ 0 w 3805881"/>
                      <a:gd name="connsiteY17" fmla="*/ 1892826 h 1892826"/>
                      <a:gd name="connsiteX18" fmla="*/ 0 w 3805881"/>
                      <a:gd name="connsiteY18" fmla="*/ 1419620 h 1892826"/>
                      <a:gd name="connsiteX19" fmla="*/ 0 w 3805881"/>
                      <a:gd name="connsiteY19" fmla="*/ 984270 h 1892826"/>
                      <a:gd name="connsiteX20" fmla="*/ 0 w 3805881"/>
                      <a:gd name="connsiteY20" fmla="*/ 548920 h 1892826"/>
                      <a:gd name="connsiteX21" fmla="*/ 0 w 3805881"/>
                      <a:gd name="connsiteY21" fmla="*/ 0 h 1892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805881" h="1892826" extrusionOk="0">
                        <a:moveTo>
                          <a:pt x="0" y="0"/>
                        </a:moveTo>
                        <a:cubicBezTo>
                          <a:pt x="179783" y="-610"/>
                          <a:pt x="344308" y="17342"/>
                          <a:pt x="505638" y="0"/>
                        </a:cubicBezTo>
                        <a:cubicBezTo>
                          <a:pt x="666968" y="-17342"/>
                          <a:pt x="768610" y="46229"/>
                          <a:pt x="935159" y="0"/>
                        </a:cubicBezTo>
                        <a:cubicBezTo>
                          <a:pt x="1101708" y="-46229"/>
                          <a:pt x="1257111" y="60118"/>
                          <a:pt x="1554974" y="0"/>
                        </a:cubicBezTo>
                        <a:cubicBezTo>
                          <a:pt x="1852838" y="-60118"/>
                          <a:pt x="1871082" y="10717"/>
                          <a:pt x="2060613" y="0"/>
                        </a:cubicBezTo>
                        <a:cubicBezTo>
                          <a:pt x="2250144" y="-10717"/>
                          <a:pt x="2346023" y="46882"/>
                          <a:pt x="2566251" y="0"/>
                        </a:cubicBezTo>
                        <a:cubicBezTo>
                          <a:pt x="2786479" y="-46882"/>
                          <a:pt x="2956619" y="44983"/>
                          <a:pt x="3186066" y="0"/>
                        </a:cubicBezTo>
                        <a:cubicBezTo>
                          <a:pt x="3415513" y="-44983"/>
                          <a:pt x="3648092" y="73049"/>
                          <a:pt x="3805881" y="0"/>
                        </a:cubicBezTo>
                        <a:cubicBezTo>
                          <a:pt x="3814806" y="206110"/>
                          <a:pt x="3797826" y="388966"/>
                          <a:pt x="3805881" y="511063"/>
                        </a:cubicBezTo>
                        <a:cubicBezTo>
                          <a:pt x="3813936" y="633160"/>
                          <a:pt x="3760983" y="764321"/>
                          <a:pt x="3805881" y="946413"/>
                        </a:cubicBezTo>
                        <a:cubicBezTo>
                          <a:pt x="3850779" y="1128505"/>
                          <a:pt x="3759282" y="1164493"/>
                          <a:pt x="3805881" y="1381763"/>
                        </a:cubicBezTo>
                        <a:cubicBezTo>
                          <a:pt x="3852480" y="1599033"/>
                          <a:pt x="3777156" y="1681063"/>
                          <a:pt x="3805881" y="1892826"/>
                        </a:cubicBezTo>
                        <a:cubicBezTo>
                          <a:pt x="3539018" y="1893476"/>
                          <a:pt x="3343511" y="1889396"/>
                          <a:pt x="3224125" y="1892826"/>
                        </a:cubicBezTo>
                        <a:cubicBezTo>
                          <a:pt x="3104739" y="1896256"/>
                          <a:pt x="2746204" y="1827804"/>
                          <a:pt x="2604310" y="1892826"/>
                        </a:cubicBezTo>
                        <a:cubicBezTo>
                          <a:pt x="2462417" y="1957848"/>
                          <a:pt x="2133736" y="1883656"/>
                          <a:pt x="1984495" y="1892826"/>
                        </a:cubicBezTo>
                        <a:cubicBezTo>
                          <a:pt x="1835254" y="1901996"/>
                          <a:pt x="1715595" y="1850155"/>
                          <a:pt x="1516915" y="1892826"/>
                        </a:cubicBezTo>
                        <a:cubicBezTo>
                          <a:pt x="1318235" y="1935497"/>
                          <a:pt x="1127718" y="1883331"/>
                          <a:pt x="973218" y="1892826"/>
                        </a:cubicBezTo>
                        <a:cubicBezTo>
                          <a:pt x="818718" y="1902321"/>
                          <a:pt x="220120" y="1833682"/>
                          <a:pt x="0" y="1892826"/>
                        </a:cubicBezTo>
                        <a:cubicBezTo>
                          <a:pt x="-27457" y="1778116"/>
                          <a:pt x="11812" y="1600597"/>
                          <a:pt x="0" y="1419620"/>
                        </a:cubicBezTo>
                        <a:cubicBezTo>
                          <a:pt x="-11812" y="1238643"/>
                          <a:pt x="4039" y="1106910"/>
                          <a:pt x="0" y="984270"/>
                        </a:cubicBezTo>
                        <a:cubicBezTo>
                          <a:pt x="-4039" y="861630"/>
                          <a:pt x="36370" y="660996"/>
                          <a:pt x="0" y="548920"/>
                        </a:cubicBezTo>
                        <a:cubicBezTo>
                          <a:pt x="-36370" y="436844"/>
                          <a:pt x="26322" y="2709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C9C346E-A924-9F41-BD85-066EC6014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CB251D-CC24-4F45-9807-F103F8C6957E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</p:spTree>
    <p:extLst>
      <p:ext uri="{BB962C8B-B14F-4D97-AF65-F5344CB8AC3E}">
        <p14:creationId xmlns:p14="http://schemas.microsoft.com/office/powerpoint/2010/main" val="2901993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3" y="515633"/>
            <a:ext cx="18710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Why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16969-466B-A846-9AD8-561C8FC02C7A}"/>
              </a:ext>
            </a:extLst>
          </p:cNvPr>
          <p:cNvSpPr txBox="1"/>
          <p:nvPr/>
        </p:nvSpPr>
        <p:spPr>
          <a:xfrm>
            <a:off x="2157269" y="177078"/>
            <a:ext cx="69493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88FB6D-FF9A-604C-AA89-A84597FC7B6F}"/>
              </a:ext>
            </a:extLst>
          </p:cNvPr>
          <p:cNvSpPr txBox="1"/>
          <p:nvPr/>
        </p:nvSpPr>
        <p:spPr>
          <a:xfrm>
            <a:off x="9106607" y="521212"/>
            <a:ext cx="1033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?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4D5571-7904-644B-967C-252917728C4D}"/>
              </a:ext>
            </a:extLst>
          </p:cNvPr>
          <p:cNvSpPr txBox="1"/>
          <p:nvPr/>
        </p:nvSpPr>
        <p:spPr>
          <a:xfrm>
            <a:off x="1087394" y="1962183"/>
            <a:ext cx="2975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Concise syntax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E16CD-EBF6-A142-B6FF-6FD48A1E7404}"/>
              </a:ext>
            </a:extLst>
          </p:cNvPr>
          <p:cNvSpPr txBox="1"/>
          <p:nvPr/>
        </p:nvSpPr>
        <p:spPr>
          <a:xfrm>
            <a:off x="1087393" y="2593125"/>
            <a:ext cx="2132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Fast speed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52E00C-DEB3-7C41-8A8C-79294AB32E86}"/>
              </a:ext>
            </a:extLst>
          </p:cNvPr>
          <p:cNvSpPr txBox="1"/>
          <p:nvPr/>
        </p:nvSpPr>
        <p:spPr>
          <a:xfrm>
            <a:off x="1087393" y="3224067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Memory efficient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4796C-E7A7-5045-81C3-1FE6C798F628}"/>
              </a:ext>
            </a:extLst>
          </p:cNvPr>
          <p:cNvSpPr txBox="1"/>
          <p:nvPr/>
        </p:nvSpPr>
        <p:spPr>
          <a:xfrm>
            <a:off x="1087393" y="3855009"/>
            <a:ext cx="6623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Careful API lifecycle management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79331F-8BAD-0144-8CB1-AB77328767E4}"/>
              </a:ext>
            </a:extLst>
          </p:cNvPr>
          <p:cNvSpPr txBox="1"/>
          <p:nvPr/>
        </p:nvSpPr>
        <p:spPr>
          <a:xfrm>
            <a:off x="1087393" y="4485951"/>
            <a:ext cx="2440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Community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B6E5EB-D2BC-5843-A5EF-A4440C743448}"/>
              </a:ext>
            </a:extLst>
          </p:cNvPr>
          <p:cNvSpPr txBox="1"/>
          <p:nvPr/>
        </p:nvSpPr>
        <p:spPr>
          <a:xfrm>
            <a:off x="1087393" y="5116893"/>
            <a:ext cx="2406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Feature rich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3F564B-3AF0-5A41-8C1E-D5E429F368B6}"/>
              </a:ext>
            </a:extLst>
          </p:cNvPr>
          <p:cNvSpPr/>
          <p:nvPr/>
        </p:nvSpPr>
        <p:spPr>
          <a:xfrm>
            <a:off x="988541" y="1962183"/>
            <a:ext cx="3805881" cy="1892826"/>
          </a:xfrm>
          <a:prstGeom prst="rect">
            <a:avLst/>
          </a:prstGeom>
          <a:noFill/>
          <a:ln w="38100">
            <a:solidFill>
              <a:schemeClr val="accent5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5881"/>
                      <a:gd name="connsiteY0" fmla="*/ 0 h 1892826"/>
                      <a:gd name="connsiteX1" fmla="*/ 505638 w 3805881"/>
                      <a:gd name="connsiteY1" fmla="*/ 0 h 1892826"/>
                      <a:gd name="connsiteX2" fmla="*/ 935159 w 3805881"/>
                      <a:gd name="connsiteY2" fmla="*/ 0 h 1892826"/>
                      <a:gd name="connsiteX3" fmla="*/ 1554974 w 3805881"/>
                      <a:gd name="connsiteY3" fmla="*/ 0 h 1892826"/>
                      <a:gd name="connsiteX4" fmla="*/ 2060613 w 3805881"/>
                      <a:gd name="connsiteY4" fmla="*/ 0 h 1892826"/>
                      <a:gd name="connsiteX5" fmla="*/ 2566251 w 3805881"/>
                      <a:gd name="connsiteY5" fmla="*/ 0 h 1892826"/>
                      <a:gd name="connsiteX6" fmla="*/ 3186066 w 3805881"/>
                      <a:gd name="connsiteY6" fmla="*/ 0 h 1892826"/>
                      <a:gd name="connsiteX7" fmla="*/ 3805881 w 3805881"/>
                      <a:gd name="connsiteY7" fmla="*/ 0 h 1892826"/>
                      <a:gd name="connsiteX8" fmla="*/ 3805881 w 3805881"/>
                      <a:gd name="connsiteY8" fmla="*/ 511063 h 1892826"/>
                      <a:gd name="connsiteX9" fmla="*/ 3805881 w 3805881"/>
                      <a:gd name="connsiteY9" fmla="*/ 946413 h 1892826"/>
                      <a:gd name="connsiteX10" fmla="*/ 3805881 w 3805881"/>
                      <a:gd name="connsiteY10" fmla="*/ 1381763 h 1892826"/>
                      <a:gd name="connsiteX11" fmla="*/ 3805881 w 3805881"/>
                      <a:gd name="connsiteY11" fmla="*/ 1892826 h 1892826"/>
                      <a:gd name="connsiteX12" fmla="*/ 3224125 w 3805881"/>
                      <a:gd name="connsiteY12" fmla="*/ 1892826 h 1892826"/>
                      <a:gd name="connsiteX13" fmla="*/ 2604310 w 3805881"/>
                      <a:gd name="connsiteY13" fmla="*/ 1892826 h 1892826"/>
                      <a:gd name="connsiteX14" fmla="*/ 1984495 w 3805881"/>
                      <a:gd name="connsiteY14" fmla="*/ 1892826 h 1892826"/>
                      <a:gd name="connsiteX15" fmla="*/ 1516915 w 3805881"/>
                      <a:gd name="connsiteY15" fmla="*/ 1892826 h 1892826"/>
                      <a:gd name="connsiteX16" fmla="*/ 973218 w 3805881"/>
                      <a:gd name="connsiteY16" fmla="*/ 1892826 h 1892826"/>
                      <a:gd name="connsiteX17" fmla="*/ 0 w 3805881"/>
                      <a:gd name="connsiteY17" fmla="*/ 1892826 h 1892826"/>
                      <a:gd name="connsiteX18" fmla="*/ 0 w 3805881"/>
                      <a:gd name="connsiteY18" fmla="*/ 1419620 h 1892826"/>
                      <a:gd name="connsiteX19" fmla="*/ 0 w 3805881"/>
                      <a:gd name="connsiteY19" fmla="*/ 984270 h 1892826"/>
                      <a:gd name="connsiteX20" fmla="*/ 0 w 3805881"/>
                      <a:gd name="connsiteY20" fmla="*/ 548920 h 1892826"/>
                      <a:gd name="connsiteX21" fmla="*/ 0 w 3805881"/>
                      <a:gd name="connsiteY21" fmla="*/ 0 h 1892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805881" h="1892826" extrusionOk="0">
                        <a:moveTo>
                          <a:pt x="0" y="0"/>
                        </a:moveTo>
                        <a:cubicBezTo>
                          <a:pt x="179783" y="-610"/>
                          <a:pt x="344308" y="17342"/>
                          <a:pt x="505638" y="0"/>
                        </a:cubicBezTo>
                        <a:cubicBezTo>
                          <a:pt x="666968" y="-17342"/>
                          <a:pt x="768610" y="46229"/>
                          <a:pt x="935159" y="0"/>
                        </a:cubicBezTo>
                        <a:cubicBezTo>
                          <a:pt x="1101708" y="-46229"/>
                          <a:pt x="1257111" y="60118"/>
                          <a:pt x="1554974" y="0"/>
                        </a:cubicBezTo>
                        <a:cubicBezTo>
                          <a:pt x="1852838" y="-60118"/>
                          <a:pt x="1871082" y="10717"/>
                          <a:pt x="2060613" y="0"/>
                        </a:cubicBezTo>
                        <a:cubicBezTo>
                          <a:pt x="2250144" y="-10717"/>
                          <a:pt x="2346023" y="46882"/>
                          <a:pt x="2566251" y="0"/>
                        </a:cubicBezTo>
                        <a:cubicBezTo>
                          <a:pt x="2786479" y="-46882"/>
                          <a:pt x="2956619" y="44983"/>
                          <a:pt x="3186066" y="0"/>
                        </a:cubicBezTo>
                        <a:cubicBezTo>
                          <a:pt x="3415513" y="-44983"/>
                          <a:pt x="3648092" y="73049"/>
                          <a:pt x="3805881" y="0"/>
                        </a:cubicBezTo>
                        <a:cubicBezTo>
                          <a:pt x="3814806" y="206110"/>
                          <a:pt x="3797826" y="388966"/>
                          <a:pt x="3805881" y="511063"/>
                        </a:cubicBezTo>
                        <a:cubicBezTo>
                          <a:pt x="3813936" y="633160"/>
                          <a:pt x="3760983" y="764321"/>
                          <a:pt x="3805881" y="946413"/>
                        </a:cubicBezTo>
                        <a:cubicBezTo>
                          <a:pt x="3850779" y="1128505"/>
                          <a:pt x="3759282" y="1164493"/>
                          <a:pt x="3805881" y="1381763"/>
                        </a:cubicBezTo>
                        <a:cubicBezTo>
                          <a:pt x="3852480" y="1599033"/>
                          <a:pt x="3777156" y="1681063"/>
                          <a:pt x="3805881" y="1892826"/>
                        </a:cubicBezTo>
                        <a:cubicBezTo>
                          <a:pt x="3539018" y="1893476"/>
                          <a:pt x="3343511" y="1889396"/>
                          <a:pt x="3224125" y="1892826"/>
                        </a:cubicBezTo>
                        <a:cubicBezTo>
                          <a:pt x="3104739" y="1896256"/>
                          <a:pt x="2746204" y="1827804"/>
                          <a:pt x="2604310" y="1892826"/>
                        </a:cubicBezTo>
                        <a:cubicBezTo>
                          <a:pt x="2462417" y="1957848"/>
                          <a:pt x="2133736" y="1883656"/>
                          <a:pt x="1984495" y="1892826"/>
                        </a:cubicBezTo>
                        <a:cubicBezTo>
                          <a:pt x="1835254" y="1901996"/>
                          <a:pt x="1715595" y="1850155"/>
                          <a:pt x="1516915" y="1892826"/>
                        </a:cubicBezTo>
                        <a:cubicBezTo>
                          <a:pt x="1318235" y="1935497"/>
                          <a:pt x="1127718" y="1883331"/>
                          <a:pt x="973218" y="1892826"/>
                        </a:cubicBezTo>
                        <a:cubicBezTo>
                          <a:pt x="818718" y="1902321"/>
                          <a:pt x="220120" y="1833682"/>
                          <a:pt x="0" y="1892826"/>
                        </a:cubicBezTo>
                        <a:cubicBezTo>
                          <a:pt x="-27457" y="1778116"/>
                          <a:pt x="11812" y="1600597"/>
                          <a:pt x="0" y="1419620"/>
                        </a:cubicBezTo>
                        <a:cubicBezTo>
                          <a:pt x="-11812" y="1238643"/>
                          <a:pt x="4039" y="1106910"/>
                          <a:pt x="0" y="984270"/>
                        </a:cubicBezTo>
                        <a:cubicBezTo>
                          <a:pt x="-4039" y="861630"/>
                          <a:pt x="36370" y="660996"/>
                          <a:pt x="0" y="548920"/>
                        </a:cubicBezTo>
                        <a:cubicBezTo>
                          <a:pt x="-36370" y="436844"/>
                          <a:pt x="26322" y="2709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8EF7C5-31C6-D84F-B17D-0C73045B3194}"/>
              </a:ext>
            </a:extLst>
          </p:cNvPr>
          <p:cNvSpPr txBox="1"/>
          <p:nvPr/>
        </p:nvSpPr>
        <p:spPr>
          <a:xfrm>
            <a:off x="4909698" y="3030526"/>
            <a:ext cx="5724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latin typeface="Fira Code" panose="020B0509050000020004" pitchFamily="49" charset="0"/>
                <a:ea typeface="Fira Code" panose="020B0509050000020004" pitchFamily="49" charset="0"/>
              </a:rPr>
              <a:t>dt[</a:t>
            </a:r>
            <a:r>
              <a:rPr lang="en-US" sz="6000" b="1" dirty="0" err="1">
                <a:solidFill>
                  <a:schemeClr val="accent3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i</a:t>
            </a:r>
            <a:r>
              <a:rPr lang="en-US" sz="6000" b="1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sz="6000" b="1" dirty="0">
                <a:solidFill>
                  <a:schemeClr val="accent2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j</a:t>
            </a:r>
            <a:r>
              <a:rPr lang="en-US" sz="6000" b="1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sz="60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by</a:t>
            </a:r>
            <a:r>
              <a:rPr lang="en-US" sz="6000" b="1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F34CB3-D462-024B-8DAF-D8681BF7FA72}"/>
              </a:ext>
            </a:extLst>
          </p:cNvPr>
          <p:cNvSpPr txBox="1"/>
          <p:nvPr/>
        </p:nvSpPr>
        <p:spPr>
          <a:xfrm>
            <a:off x="3424977" y="4347451"/>
            <a:ext cx="265329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3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“WHERE”</a:t>
            </a:r>
          </a:p>
          <a:p>
            <a:pPr algn="ctr"/>
            <a:r>
              <a:rPr lang="en-US" sz="2400" b="1" dirty="0">
                <a:solidFill>
                  <a:schemeClr val="accent3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or</a:t>
            </a:r>
          </a:p>
          <a:p>
            <a:pPr algn="ctr"/>
            <a:r>
              <a:rPr lang="en-US" sz="3200" b="1" dirty="0">
                <a:solidFill>
                  <a:schemeClr val="accent3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“ORDER BY”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3E21AE-AA31-8A44-AEC8-D3860448035E}"/>
              </a:ext>
            </a:extLst>
          </p:cNvPr>
          <p:cNvSpPr txBox="1"/>
          <p:nvPr/>
        </p:nvSpPr>
        <p:spPr>
          <a:xfrm>
            <a:off x="6425811" y="4868312"/>
            <a:ext cx="21595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“SELECT”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446444-BCFA-B84C-8258-E6E2AE643B6B}"/>
              </a:ext>
            </a:extLst>
          </p:cNvPr>
          <p:cNvSpPr txBox="1"/>
          <p:nvPr/>
        </p:nvSpPr>
        <p:spPr>
          <a:xfrm>
            <a:off x="8551260" y="4559807"/>
            <a:ext cx="364074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“GROUP BY”</a:t>
            </a:r>
          </a:p>
          <a:p>
            <a:pPr lvl="0" algn="ctr"/>
            <a:r>
              <a:rPr lang="en-US" sz="24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or</a:t>
            </a:r>
            <a:endParaRPr lang="en-US" sz="3200" b="1" dirty="0">
              <a:solidFill>
                <a:schemeClr val="accent5"/>
              </a:solidFill>
              <a:latin typeface="Fira Code" panose="020B0509050000020004" pitchFamily="49" charset="0"/>
              <a:ea typeface="Fira Code" panose="020B0509050000020004" pitchFamily="49" charset="0"/>
            </a:endParaRPr>
          </a:p>
          <a:p>
            <a:pPr algn="ctr"/>
            <a:r>
              <a:rPr lang="en-US" sz="32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“PARTITION BY”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7BFE3D7-22DF-D544-A1D6-214E6946FC5A}"/>
              </a:ext>
            </a:extLst>
          </p:cNvPr>
          <p:cNvCxnSpPr>
            <a:cxnSpLocks/>
          </p:cNvCxnSpPr>
          <p:nvPr/>
        </p:nvCxnSpPr>
        <p:spPr>
          <a:xfrm flipV="1">
            <a:off x="5810804" y="3958659"/>
            <a:ext cx="651073" cy="601148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48D4385-7FA4-CD49-A5C4-EA1D95798ACF}"/>
              </a:ext>
            </a:extLst>
          </p:cNvPr>
          <p:cNvCxnSpPr>
            <a:cxnSpLocks/>
          </p:cNvCxnSpPr>
          <p:nvPr/>
        </p:nvCxnSpPr>
        <p:spPr>
          <a:xfrm flipV="1">
            <a:off x="7563394" y="4177095"/>
            <a:ext cx="368921" cy="601243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612A082-698E-F54A-8A33-2C32EE0DD476}"/>
              </a:ext>
            </a:extLst>
          </p:cNvPr>
          <p:cNvCxnSpPr>
            <a:cxnSpLocks/>
          </p:cNvCxnSpPr>
          <p:nvPr/>
        </p:nvCxnSpPr>
        <p:spPr>
          <a:xfrm flipH="1" flipV="1">
            <a:off x="9669596" y="4029892"/>
            <a:ext cx="338670" cy="52991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02CA7B1F-0656-2641-9DC9-0A1674226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B7EA25F-D240-1F9C-D77B-781D8AB3D157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</p:spTree>
    <p:extLst>
      <p:ext uri="{BB962C8B-B14F-4D97-AF65-F5344CB8AC3E}">
        <p14:creationId xmlns:p14="http://schemas.microsoft.com/office/powerpoint/2010/main" val="227940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3" y="515633"/>
            <a:ext cx="18710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Why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16969-466B-A846-9AD8-561C8FC02C7A}"/>
              </a:ext>
            </a:extLst>
          </p:cNvPr>
          <p:cNvSpPr txBox="1"/>
          <p:nvPr/>
        </p:nvSpPr>
        <p:spPr>
          <a:xfrm>
            <a:off x="2157269" y="177078"/>
            <a:ext cx="69493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88FB6D-FF9A-604C-AA89-A84597FC7B6F}"/>
              </a:ext>
            </a:extLst>
          </p:cNvPr>
          <p:cNvSpPr txBox="1"/>
          <p:nvPr/>
        </p:nvSpPr>
        <p:spPr>
          <a:xfrm>
            <a:off x="9106607" y="521212"/>
            <a:ext cx="1033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?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4D5571-7904-644B-967C-252917728C4D}"/>
              </a:ext>
            </a:extLst>
          </p:cNvPr>
          <p:cNvSpPr txBox="1"/>
          <p:nvPr/>
        </p:nvSpPr>
        <p:spPr>
          <a:xfrm>
            <a:off x="1087394" y="1962183"/>
            <a:ext cx="2975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Concise syntax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E16CD-EBF6-A142-B6FF-6FD48A1E7404}"/>
              </a:ext>
            </a:extLst>
          </p:cNvPr>
          <p:cNvSpPr txBox="1"/>
          <p:nvPr/>
        </p:nvSpPr>
        <p:spPr>
          <a:xfrm>
            <a:off x="1087393" y="2593125"/>
            <a:ext cx="2132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Fast speed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52E00C-DEB3-7C41-8A8C-79294AB32E86}"/>
              </a:ext>
            </a:extLst>
          </p:cNvPr>
          <p:cNvSpPr txBox="1"/>
          <p:nvPr/>
        </p:nvSpPr>
        <p:spPr>
          <a:xfrm>
            <a:off x="1087393" y="3224067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Memory efficient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3F564B-3AF0-5A41-8C1E-D5E429F368B6}"/>
              </a:ext>
            </a:extLst>
          </p:cNvPr>
          <p:cNvSpPr/>
          <p:nvPr/>
        </p:nvSpPr>
        <p:spPr>
          <a:xfrm>
            <a:off x="988541" y="1962183"/>
            <a:ext cx="3805881" cy="1892826"/>
          </a:xfrm>
          <a:prstGeom prst="rect">
            <a:avLst/>
          </a:prstGeom>
          <a:noFill/>
          <a:ln w="38100">
            <a:solidFill>
              <a:schemeClr val="accent5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5881"/>
                      <a:gd name="connsiteY0" fmla="*/ 0 h 1892826"/>
                      <a:gd name="connsiteX1" fmla="*/ 505638 w 3805881"/>
                      <a:gd name="connsiteY1" fmla="*/ 0 h 1892826"/>
                      <a:gd name="connsiteX2" fmla="*/ 935159 w 3805881"/>
                      <a:gd name="connsiteY2" fmla="*/ 0 h 1892826"/>
                      <a:gd name="connsiteX3" fmla="*/ 1554974 w 3805881"/>
                      <a:gd name="connsiteY3" fmla="*/ 0 h 1892826"/>
                      <a:gd name="connsiteX4" fmla="*/ 2060613 w 3805881"/>
                      <a:gd name="connsiteY4" fmla="*/ 0 h 1892826"/>
                      <a:gd name="connsiteX5" fmla="*/ 2566251 w 3805881"/>
                      <a:gd name="connsiteY5" fmla="*/ 0 h 1892826"/>
                      <a:gd name="connsiteX6" fmla="*/ 3186066 w 3805881"/>
                      <a:gd name="connsiteY6" fmla="*/ 0 h 1892826"/>
                      <a:gd name="connsiteX7" fmla="*/ 3805881 w 3805881"/>
                      <a:gd name="connsiteY7" fmla="*/ 0 h 1892826"/>
                      <a:gd name="connsiteX8" fmla="*/ 3805881 w 3805881"/>
                      <a:gd name="connsiteY8" fmla="*/ 511063 h 1892826"/>
                      <a:gd name="connsiteX9" fmla="*/ 3805881 w 3805881"/>
                      <a:gd name="connsiteY9" fmla="*/ 946413 h 1892826"/>
                      <a:gd name="connsiteX10" fmla="*/ 3805881 w 3805881"/>
                      <a:gd name="connsiteY10" fmla="*/ 1381763 h 1892826"/>
                      <a:gd name="connsiteX11" fmla="*/ 3805881 w 3805881"/>
                      <a:gd name="connsiteY11" fmla="*/ 1892826 h 1892826"/>
                      <a:gd name="connsiteX12" fmla="*/ 3224125 w 3805881"/>
                      <a:gd name="connsiteY12" fmla="*/ 1892826 h 1892826"/>
                      <a:gd name="connsiteX13" fmla="*/ 2604310 w 3805881"/>
                      <a:gd name="connsiteY13" fmla="*/ 1892826 h 1892826"/>
                      <a:gd name="connsiteX14" fmla="*/ 1984495 w 3805881"/>
                      <a:gd name="connsiteY14" fmla="*/ 1892826 h 1892826"/>
                      <a:gd name="connsiteX15" fmla="*/ 1516915 w 3805881"/>
                      <a:gd name="connsiteY15" fmla="*/ 1892826 h 1892826"/>
                      <a:gd name="connsiteX16" fmla="*/ 973218 w 3805881"/>
                      <a:gd name="connsiteY16" fmla="*/ 1892826 h 1892826"/>
                      <a:gd name="connsiteX17" fmla="*/ 0 w 3805881"/>
                      <a:gd name="connsiteY17" fmla="*/ 1892826 h 1892826"/>
                      <a:gd name="connsiteX18" fmla="*/ 0 w 3805881"/>
                      <a:gd name="connsiteY18" fmla="*/ 1419620 h 1892826"/>
                      <a:gd name="connsiteX19" fmla="*/ 0 w 3805881"/>
                      <a:gd name="connsiteY19" fmla="*/ 984270 h 1892826"/>
                      <a:gd name="connsiteX20" fmla="*/ 0 w 3805881"/>
                      <a:gd name="connsiteY20" fmla="*/ 548920 h 1892826"/>
                      <a:gd name="connsiteX21" fmla="*/ 0 w 3805881"/>
                      <a:gd name="connsiteY21" fmla="*/ 0 h 1892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805881" h="1892826" extrusionOk="0">
                        <a:moveTo>
                          <a:pt x="0" y="0"/>
                        </a:moveTo>
                        <a:cubicBezTo>
                          <a:pt x="179783" y="-610"/>
                          <a:pt x="344308" y="17342"/>
                          <a:pt x="505638" y="0"/>
                        </a:cubicBezTo>
                        <a:cubicBezTo>
                          <a:pt x="666968" y="-17342"/>
                          <a:pt x="768610" y="46229"/>
                          <a:pt x="935159" y="0"/>
                        </a:cubicBezTo>
                        <a:cubicBezTo>
                          <a:pt x="1101708" y="-46229"/>
                          <a:pt x="1257111" y="60118"/>
                          <a:pt x="1554974" y="0"/>
                        </a:cubicBezTo>
                        <a:cubicBezTo>
                          <a:pt x="1852838" y="-60118"/>
                          <a:pt x="1871082" y="10717"/>
                          <a:pt x="2060613" y="0"/>
                        </a:cubicBezTo>
                        <a:cubicBezTo>
                          <a:pt x="2250144" y="-10717"/>
                          <a:pt x="2346023" y="46882"/>
                          <a:pt x="2566251" y="0"/>
                        </a:cubicBezTo>
                        <a:cubicBezTo>
                          <a:pt x="2786479" y="-46882"/>
                          <a:pt x="2956619" y="44983"/>
                          <a:pt x="3186066" y="0"/>
                        </a:cubicBezTo>
                        <a:cubicBezTo>
                          <a:pt x="3415513" y="-44983"/>
                          <a:pt x="3648092" y="73049"/>
                          <a:pt x="3805881" y="0"/>
                        </a:cubicBezTo>
                        <a:cubicBezTo>
                          <a:pt x="3814806" y="206110"/>
                          <a:pt x="3797826" y="388966"/>
                          <a:pt x="3805881" y="511063"/>
                        </a:cubicBezTo>
                        <a:cubicBezTo>
                          <a:pt x="3813936" y="633160"/>
                          <a:pt x="3760983" y="764321"/>
                          <a:pt x="3805881" y="946413"/>
                        </a:cubicBezTo>
                        <a:cubicBezTo>
                          <a:pt x="3850779" y="1128505"/>
                          <a:pt x="3759282" y="1164493"/>
                          <a:pt x="3805881" y="1381763"/>
                        </a:cubicBezTo>
                        <a:cubicBezTo>
                          <a:pt x="3852480" y="1599033"/>
                          <a:pt x="3777156" y="1681063"/>
                          <a:pt x="3805881" y="1892826"/>
                        </a:cubicBezTo>
                        <a:cubicBezTo>
                          <a:pt x="3539018" y="1893476"/>
                          <a:pt x="3343511" y="1889396"/>
                          <a:pt x="3224125" y="1892826"/>
                        </a:cubicBezTo>
                        <a:cubicBezTo>
                          <a:pt x="3104739" y="1896256"/>
                          <a:pt x="2746204" y="1827804"/>
                          <a:pt x="2604310" y="1892826"/>
                        </a:cubicBezTo>
                        <a:cubicBezTo>
                          <a:pt x="2462417" y="1957848"/>
                          <a:pt x="2133736" y="1883656"/>
                          <a:pt x="1984495" y="1892826"/>
                        </a:cubicBezTo>
                        <a:cubicBezTo>
                          <a:pt x="1835254" y="1901996"/>
                          <a:pt x="1715595" y="1850155"/>
                          <a:pt x="1516915" y="1892826"/>
                        </a:cubicBezTo>
                        <a:cubicBezTo>
                          <a:pt x="1318235" y="1935497"/>
                          <a:pt x="1127718" y="1883331"/>
                          <a:pt x="973218" y="1892826"/>
                        </a:cubicBezTo>
                        <a:cubicBezTo>
                          <a:pt x="818718" y="1902321"/>
                          <a:pt x="220120" y="1833682"/>
                          <a:pt x="0" y="1892826"/>
                        </a:cubicBezTo>
                        <a:cubicBezTo>
                          <a:pt x="-27457" y="1778116"/>
                          <a:pt x="11812" y="1600597"/>
                          <a:pt x="0" y="1419620"/>
                        </a:cubicBezTo>
                        <a:cubicBezTo>
                          <a:pt x="-11812" y="1238643"/>
                          <a:pt x="4039" y="1106910"/>
                          <a:pt x="0" y="984270"/>
                        </a:cubicBezTo>
                        <a:cubicBezTo>
                          <a:pt x="-4039" y="861630"/>
                          <a:pt x="36370" y="660996"/>
                          <a:pt x="0" y="548920"/>
                        </a:cubicBezTo>
                        <a:cubicBezTo>
                          <a:pt x="-36370" y="436844"/>
                          <a:pt x="26322" y="2709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8EF7C5-31C6-D84F-B17D-0C73045B3194}"/>
              </a:ext>
            </a:extLst>
          </p:cNvPr>
          <p:cNvSpPr txBox="1"/>
          <p:nvPr/>
        </p:nvSpPr>
        <p:spPr>
          <a:xfrm>
            <a:off x="1087393" y="4224341"/>
            <a:ext cx="102803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dt[</a:t>
            </a:r>
            <a:r>
              <a:rPr lang="en-US" sz="2800" b="1" dirty="0">
                <a:solidFill>
                  <a:schemeClr val="accent3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grp == “treatment”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new := mean(x)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, </a:t>
            </a:r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by = id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2CA7B1F-0656-2641-9DC9-0A1674226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B7EA25F-D240-1F9C-D77B-781D8AB3D157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5FAAB7-D5B6-EFEC-572E-FB3129A5510C}"/>
              </a:ext>
            </a:extLst>
          </p:cNvPr>
          <p:cNvSpPr txBox="1"/>
          <p:nvPr/>
        </p:nvSpPr>
        <p:spPr>
          <a:xfrm>
            <a:off x="1087393" y="4886061"/>
            <a:ext cx="40511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dt[</a:t>
            </a:r>
            <a:r>
              <a:rPr lang="en-US" sz="2800" b="1" dirty="0">
                <a:solidFill>
                  <a:schemeClr val="accent3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dt2,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 = “id”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40317-1E4D-0A04-2E5A-24F323B7A724}"/>
              </a:ext>
            </a:extLst>
          </p:cNvPr>
          <p:cNvSpPr txBox="1"/>
          <p:nvPr/>
        </p:nvSpPr>
        <p:spPr>
          <a:xfrm>
            <a:off x="1087393" y="5547781"/>
            <a:ext cx="10495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dt[</a:t>
            </a:r>
            <a:r>
              <a:rPr lang="en-US" sz="2800" b="1" dirty="0">
                <a:solidFill>
                  <a:schemeClr val="accent3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dt2,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on = “id”, roll = TRUE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] # rolling joins!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F09D99-A5AA-D8ED-034E-B2979C146A5F}"/>
              </a:ext>
            </a:extLst>
          </p:cNvPr>
          <p:cNvSpPr txBox="1"/>
          <p:nvPr/>
        </p:nvSpPr>
        <p:spPr>
          <a:xfrm>
            <a:off x="1091380" y="6209501"/>
            <a:ext cx="3836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dt[, </a:t>
            </a:r>
            <a:r>
              <a:rPr lang="en-US" sz="2800" b="1" dirty="0">
                <a:solidFill>
                  <a:schemeClr val="accent3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.N, </a:t>
            </a:r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by = id</a:t>
            </a:r>
            <a:r>
              <a:rPr lang="en-US" sz="2800" b="1" dirty="0">
                <a:latin typeface="Fira Code" panose="020B0509050000020004" pitchFamily="49" charset="0"/>
                <a:ea typeface="Fira Code" panose="020B05090500000200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58611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6">
                <a:lumMod val="20000"/>
                <a:lumOff val="8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99000">
              <a:schemeClr val="accent5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F1D4796C-E7A7-5045-81C3-1FE6C798F628}"/>
              </a:ext>
            </a:extLst>
          </p:cNvPr>
          <p:cNvSpPr txBox="1"/>
          <p:nvPr/>
        </p:nvSpPr>
        <p:spPr>
          <a:xfrm>
            <a:off x="1087393" y="3855009"/>
            <a:ext cx="6623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Careful API lifecycle management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4CFA8D-DFDE-5044-91B3-111CBD21CD80}"/>
              </a:ext>
            </a:extLst>
          </p:cNvPr>
          <p:cNvSpPr txBox="1"/>
          <p:nvPr/>
        </p:nvSpPr>
        <p:spPr>
          <a:xfrm>
            <a:off x="408673" y="515633"/>
            <a:ext cx="18710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Why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16969-466B-A846-9AD8-561C8FC02C7A}"/>
              </a:ext>
            </a:extLst>
          </p:cNvPr>
          <p:cNvSpPr txBox="1"/>
          <p:nvPr/>
        </p:nvSpPr>
        <p:spPr>
          <a:xfrm>
            <a:off x="2157269" y="177078"/>
            <a:ext cx="69493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88FB6D-FF9A-604C-AA89-A84597FC7B6F}"/>
              </a:ext>
            </a:extLst>
          </p:cNvPr>
          <p:cNvSpPr txBox="1"/>
          <p:nvPr/>
        </p:nvSpPr>
        <p:spPr>
          <a:xfrm>
            <a:off x="9106607" y="521212"/>
            <a:ext cx="1033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/>
                </a:solidFill>
                <a:latin typeface="Book Antiqua" panose="02040602050305030304" pitchFamily="18" charset="0"/>
                <a:ea typeface="Fira Code" panose="020B0509050000020004" pitchFamily="49" charset="0"/>
                <a:cs typeface="Arial" panose="020B0604020202020204" pitchFamily="34" charset="0"/>
              </a:rPr>
              <a:t>?</a:t>
            </a:r>
            <a:endParaRPr lang="en-US" sz="5400" b="1" dirty="0">
              <a:solidFill>
                <a:schemeClr val="accent4"/>
              </a:solidFill>
              <a:latin typeface="Book Antiqua" panose="02040602050305030304" pitchFamily="18" charset="0"/>
              <a:ea typeface="Fira Code" panose="020B05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4D5571-7904-644B-967C-252917728C4D}"/>
              </a:ext>
            </a:extLst>
          </p:cNvPr>
          <p:cNvSpPr txBox="1"/>
          <p:nvPr/>
        </p:nvSpPr>
        <p:spPr>
          <a:xfrm>
            <a:off x="1087394" y="1962183"/>
            <a:ext cx="2975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Concise syntax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E16CD-EBF6-A142-B6FF-6FD48A1E7404}"/>
              </a:ext>
            </a:extLst>
          </p:cNvPr>
          <p:cNvSpPr txBox="1"/>
          <p:nvPr/>
        </p:nvSpPr>
        <p:spPr>
          <a:xfrm>
            <a:off x="1087393" y="2593125"/>
            <a:ext cx="2132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Fast speed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52E00C-DEB3-7C41-8A8C-79294AB32E86}"/>
              </a:ext>
            </a:extLst>
          </p:cNvPr>
          <p:cNvSpPr txBox="1"/>
          <p:nvPr/>
        </p:nvSpPr>
        <p:spPr>
          <a:xfrm>
            <a:off x="1087393" y="3224067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Book Antiqua" panose="02040602050305030304" pitchFamily="18" charset="0"/>
              </a:rPr>
              <a:t>Memory efficient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79331F-8BAD-0144-8CB1-AB77328767E4}"/>
              </a:ext>
            </a:extLst>
          </p:cNvPr>
          <p:cNvSpPr txBox="1"/>
          <p:nvPr/>
        </p:nvSpPr>
        <p:spPr>
          <a:xfrm>
            <a:off x="1087393" y="4485951"/>
            <a:ext cx="2440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Community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B6E5EB-D2BC-5843-A5EF-A4440C743448}"/>
              </a:ext>
            </a:extLst>
          </p:cNvPr>
          <p:cNvSpPr txBox="1"/>
          <p:nvPr/>
        </p:nvSpPr>
        <p:spPr>
          <a:xfrm>
            <a:off x="1087393" y="5116893"/>
            <a:ext cx="2406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Feature rich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3F564B-3AF0-5A41-8C1E-D5E429F368B6}"/>
              </a:ext>
            </a:extLst>
          </p:cNvPr>
          <p:cNvSpPr/>
          <p:nvPr/>
        </p:nvSpPr>
        <p:spPr>
          <a:xfrm>
            <a:off x="988541" y="1962183"/>
            <a:ext cx="3805881" cy="1892826"/>
          </a:xfrm>
          <a:prstGeom prst="rect">
            <a:avLst/>
          </a:prstGeom>
          <a:noFill/>
          <a:ln w="38100">
            <a:solidFill>
              <a:schemeClr val="accent5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5881"/>
                      <a:gd name="connsiteY0" fmla="*/ 0 h 1892826"/>
                      <a:gd name="connsiteX1" fmla="*/ 505638 w 3805881"/>
                      <a:gd name="connsiteY1" fmla="*/ 0 h 1892826"/>
                      <a:gd name="connsiteX2" fmla="*/ 935159 w 3805881"/>
                      <a:gd name="connsiteY2" fmla="*/ 0 h 1892826"/>
                      <a:gd name="connsiteX3" fmla="*/ 1554974 w 3805881"/>
                      <a:gd name="connsiteY3" fmla="*/ 0 h 1892826"/>
                      <a:gd name="connsiteX4" fmla="*/ 2060613 w 3805881"/>
                      <a:gd name="connsiteY4" fmla="*/ 0 h 1892826"/>
                      <a:gd name="connsiteX5" fmla="*/ 2566251 w 3805881"/>
                      <a:gd name="connsiteY5" fmla="*/ 0 h 1892826"/>
                      <a:gd name="connsiteX6" fmla="*/ 3186066 w 3805881"/>
                      <a:gd name="connsiteY6" fmla="*/ 0 h 1892826"/>
                      <a:gd name="connsiteX7" fmla="*/ 3805881 w 3805881"/>
                      <a:gd name="connsiteY7" fmla="*/ 0 h 1892826"/>
                      <a:gd name="connsiteX8" fmla="*/ 3805881 w 3805881"/>
                      <a:gd name="connsiteY8" fmla="*/ 511063 h 1892826"/>
                      <a:gd name="connsiteX9" fmla="*/ 3805881 w 3805881"/>
                      <a:gd name="connsiteY9" fmla="*/ 946413 h 1892826"/>
                      <a:gd name="connsiteX10" fmla="*/ 3805881 w 3805881"/>
                      <a:gd name="connsiteY10" fmla="*/ 1381763 h 1892826"/>
                      <a:gd name="connsiteX11" fmla="*/ 3805881 w 3805881"/>
                      <a:gd name="connsiteY11" fmla="*/ 1892826 h 1892826"/>
                      <a:gd name="connsiteX12" fmla="*/ 3224125 w 3805881"/>
                      <a:gd name="connsiteY12" fmla="*/ 1892826 h 1892826"/>
                      <a:gd name="connsiteX13" fmla="*/ 2604310 w 3805881"/>
                      <a:gd name="connsiteY13" fmla="*/ 1892826 h 1892826"/>
                      <a:gd name="connsiteX14" fmla="*/ 1984495 w 3805881"/>
                      <a:gd name="connsiteY14" fmla="*/ 1892826 h 1892826"/>
                      <a:gd name="connsiteX15" fmla="*/ 1516915 w 3805881"/>
                      <a:gd name="connsiteY15" fmla="*/ 1892826 h 1892826"/>
                      <a:gd name="connsiteX16" fmla="*/ 973218 w 3805881"/>
                      <a:gd name="connsiteY16" fmla="*/ 1892826 h 1892826"/>
                      <a:gd name="connsiteX17" fmla="*/ 0 w 3805881"/>
                      <a:gd name="connsiteY17" fmla="*/ 1892826 h 1892826"/>
                      <a:gd name="connsiteX18" fmla="*/ 0 w 3805881"/>
                      <a:gd name="connsiteY18" fmla="*/ 1419620 h 1892826"/>
                      <a:gd name="connsiteX19" fmla="*/ 0 w 3805881"/>
                      <a:gd name="connsiteY19" fmla="*/ 984270 h 1892826"/>
                      <a:gd name="connsiteX20" fmla="*/ 0 w 3805881"/>
                      <a:gd name="connsiteY20" fmla="*/ 548920 h 1892826"/>
                      <a:gd name="connsiteX21" fmla="*/ 0 w 3805881"/>
                      <a:gd name="connsiteY21" fmla="*/ 0 h 1892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805881" h="1892826" extrusionOk="0">
                        <a:moveTo>
                          <a:pt x="0" y="0"/>
                        </a:moveTo>
                        <a:cubicBezTo>
                          <a:pt x="179783" y="-610"/>
                          <a:pt x="344308" y="17342"/>
                          <a:pt x="505638" y="0"/>
                        </a:cubicBezTo>
                        <a:cubicBezTo>
                          <a:pt x="666968" y="-17342"/>
                          <a:pt x="768610" y="46229"/>
                          <a:pt x="935159" y="0"/>
                        </a:cubicBezTo>
                        <a:cubicBezTo>
                          <a:pt x="1101708" y="-46229"/>
                          <a:pt x="1257111" y="60118"/>
                          <a:pt x="1554974" y="0"/>
                        </a:cubicBezTo>
                        <a:cubicBezTo>
                          <a:pt x="1852838" y="-60118"/>
                          <a:pt x="1871082" y="10717"/>
                          <a:pt x="2060613" y="0"/>
                        </a:cubicBezTo>
                        <a:cubicBezTo>
                          <a:pt x="2250144" y="-10717"/>
                          <a:pt x="2346023" y="46882"/>
                          <a:pt x="2566251" y="0"/>
                        </a:cubicBezTo>
                        <a:cubicBezTo>
                          <a:pt x="2786479" y="-46882"/>
                          <a:pt x="2956619" y="44983"/>
                          <a:pt x="3186066" y="0"/>
                        </a:cubicBezTo>
                        <a:cubicBezTo>
                          <a:pt x="3415513" y="-44983"/>
                          <a:pt x="3648092" y="73049"/>
                          <a:pt x="3805881" y="0"/>
                        </a:cubicBezTo>
                        <a:cubicBezTo>
                          <a:pt x="3814806" y="206110"/>
                          <a:pt x="3797826" y="388966"/>
                          <a:pt x="3805881" y="511063"/>
                        </a:cubicBezTo>
                        <a:cubicBezTo>
                          <a:pt x="3813936" y="633160"/>
                          <a:pt x="3760983" y="764321"/>
                          <a:pt x="3805881" y="946413"/>
                        </a:cubicBezTo>
                        <a:cubicBezTo>
                          <a:pt x="3850779" y="1128505"/>
                          <a:pt x="3759282" y="1164493"/>
                          <a:pt x="3805881" y="1381763"/>
                        </a:cubicBezTo>
                        <a:cubicBezTo>
                          <a:pt x="3852480" y="1599033"/>
                          <a:pt x="3777156" y="1681063"/>
                          <a:pt x="3805881" y="1892826"/>
                        </a:cubicBezTo>
                        <a:cubicBezTo>
                          <a:pt x="3539018" y="1893476"/>
                          <a:pt x="3343511" y="1889396"/>
                          <a:pt x="3224125" y="1892826"/>
                        </a:cubicBezTo>
                        <a:cubicBezTo>
                          <a:pt x="3104739" y="1896256"/>
                          <a:pt x="2746204" y="1827804"/>
                          <a:pt x="2604310" y="1892826"/>
                        </a:cubicBezTo>
                        <a:cubicBezTo>
                          <a:pt x="2462417" y="1957848"/>
                          <a:pt x="2133736" y="1883656"/>
                          <a:pt x="1984495" y="1892826"/>
                        </a:cubicBezTo>
                        <a:cubicBezTo>
                          <a:pt x="1835254" y="1901996"/>
                          <a:pt x="1715595" y="1850155"/>
                          <a:pt x="1516915" y="1892826"/>
                        </a:cubicBezTo>
                        <a:cubicBezTo>
                          <a:pt x="1318235" y="1935497"/>
                          <a:pt x="1127718" y="1883331"/>
                          <a:pt x="973218" y="1892826"/>
                        </a:cubicBezTo>
                        <a:cubicBezTo>
                          <a:pt x="818718" y="1902321"/>
                          <a:pt x="220120" y="1833682"/>
                          <a:pt x="0" y="1892826"/>
                        </a:cubicBezTo>
                        <a:cubicBezTo>
                          <a:pt x="-27457" y="1778116"/>
                          <a:pt x="11812" y="1600597"/>
                          <a:pt x="0" y="1419620"/>
                        </a:cubicBezTo>
                        <a:cubicBezTo>
                          <a:pt x="-11812" y="1238643"/>
                          <a:pt x="4039" y="1106910"/>
                          <a:pt x="0" y="984270"/>
                        </a:cubicBezTo>
                        <a:cubicBezTo>
                          <a:pt x="-4039" y="861630"/>
                          <a:pt x="36370" y="660996"/>
                          <a:pt x="0" y="548920"/>
                        </a:cubicBezTo>
                        <a:cubicBezTo>
                          <a:pt x="-36370" y="436844"/>
                          <a:pt x="26322" y="2709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D11A4D-30F3-4F4E-B9EB-6010B8D00574}"/>
              </a:ext>
            </a:extLst>
          </p:cNvPr>
          <p:cNvSpPr/>
          <p:nvPr/>
        </p:nvSpPr>
        <p:spPr>
          <a:xfrm>
            <a:off x="5372100" y="5097355"/>
            <a:ext cx="583135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Fira Code" panose="020B0509050000020004" pitchFamily="49" charset="0"/>
                <a:ea typeface="Fira Code" panose="020B0509050000020004" pitchFamily="49" charset="0"/>
              </a:rPr>
              <a:t>https://</a:t>
            </a:r>
            <a:r>
              <a:rPr lang="en-US" sz="1200" dirty="0" err="1">
                <a:latin typeface="Fira Code" panose="020B0509050000020004" pitchFamily="49" charset="0"/>
                <a:ea typeface="Fira Code" panose="020B0509050000020004" pitchFamily="49" charset="0"/>
              </a:rPr>
              <a:t>twitter.com</a:t>
            </a:r>
            <a:r>
              <a:rPr lang="en-US" sz="1200" dirty="0">
                <a:latin typeface="Fira Code" panose="020B0509050000020004" pitchFamily="49" charset="0"/>
                <a:ea typeface="Fira Code" panose="020B0509050000020004" pitchFamily="49" charset="0"/>
              </a:rPr>
              <a:t>/</a:t>
            </a:r>
            <a:r>
              <a:rPr lang="en-US" sz="1200" dirty="0" err="1">
                <a:latin typeface="Fira Code" panose="020B0509050000020004" pitchFamily="49" charset="0"/>
                <a:ea typeface="Fira Code" panose="020B0509050000020004" pitchFamily="49" charset="0"/>
              </a:rPr>
              <a:t>hadleywickham</a:t>
            </a:r>
            <a:r>
              <a:rPr lang="en-US" sz="1200" dirty="0">
                <a:latin typeface="Fira Code" panose="020B0509050000020004" pitchFamily="49" charset="0"/>
                <a:ea typeface="Fira Code" panose="020B0509050000020004" pitchFamily="49" charset="0"/>
              </a:rPr>
              <a:t>/status/1153850194892640256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34B0C1-7596-FA4B-BC0A-8E32727972F9}"/>
              </a:ext>
            </a:extLst>
          </p:cNvPr>
          <p:cNvSpPr/>
          <p:nvPr/>
        </p:nvSpPr>
        <p:spPr>
          <a:xfrm>
            <a:off x="5378280" y="3299067"/>
            <a:ext cx="636922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5"/>
                </a:solidFill>
                <a:latin typeface="Book Antiqua" panose="02040602050305030304" pitchFamily="18" charset="-128"/>
                <a:ea typeface="Book Antiqua" panose="02040602050305030304" pitchFamily="18" charset="-128"/>
              </a:rPr>
              <a:t>“I think it’s a relentless focus on performance across the entire package.”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F8E114-B36B-3046-AA0D-726D6D04B766}"/>
              </a:ext>
            </a:extLst>
          </p:cNvPr>
          <p:cNvSpPr/>
          <p:nvPr/>
        </p:nvSpPr>
        <p:spPr>
          <a:xfrm>
            <a:off x="5372100" y="1945677"/>
            <a:ext cx="6623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400" b="1" dirty="0">
                <a:solidFill>
                  <a:schemeClr val="bg2">
                    <a:lumMod val="25000"/>
                  </a:schemeClr>
                </a:solidFill>
                <a:latin typeface="Book Antiqua" panose="02040602050305030304" pitchFamily="18" charset="-128"/>
                <a:ea typeface="Book Antiqua" panose="02040602050305030304" pitchFamily="18" charset="-128"/>
              </a:rPr>
              <a:t>Responding to why </a:t>
            </a:r>
            <a:r>
              <a:rPr lang="en-US" sz="2800" b="1" dirty="0" err="1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data.table</a:t>
            </a:r>
            <a:r>
              <a:rPr lang="en-US" sz="2800" b="1" dirty="0">
                <a:solidFill>
                  <a:schemeClr val="accent5"/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  <a:r>
              <a:rPr lang="en-US" sz="3400" b="1" dirty="0">
                <a:solidFill>
                  <a:schemeClr val="bg2">
                    <a:lumMod val="25000"/>
                  </a:schemeClr>
                </a:solidFill>
                <a:latin typeface="Book Antiqua" panose="02040602050305030304" pitchFamily="18" charset="-128"/>
                <a:ea typeface="Book Antiqua" panose="02040602050305030304" pitchFamily="18" charset="-128"/>
              </a:rPr>
              <a:t>is so fast, Hadley Wickham: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090D667-8E1E-1543-81CB-A0BFC2973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551" y="30779"/>
            <a:ext cx="488265" cy="5649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BEECBD-2A4E-7B3C-BE01-5753E174CCBE}"/>
              </a:ext>
            </a:extLst>
          </p:cNvPr>
          <p:cNvSpPr txBox="1"/>
          <p:nvPr/>
        </p:nvSpPr>
        <p:spPr>
          <a:xfrm>
            <a:off x="9939460" y="6488668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rfinance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rPr>
              <a:t>(2024L)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F56262-481D-0D2E-21C1-B8E098F12B35}"/>
              </a:ext>
            </a:extLst>
          </p:cNvPr>
          <p:cNvSpPr txBox="1"/>
          <p:nvPr/>
        </p:nvSpPr>
        <p:spPr>
          <a:xfrm>
            <a:off x="6861266" y="5454620"/>
            <a:ext cx="2667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  <a:latin typeface="+mj-lt"/>
              </a:rPr>
              <a:t>Before the death of Twitter</a:t>
            </a:r>
          </a:p>
        </p:txBody>
      </p:sp>
    </p:spTree>
    <p:extLst>
      <p:ext uri="{BB962C8B-B14F-4D97-AF65-F5344CB8AC3E}">
        <p14:creationId xmlns:p14="http://schemas.microsoft.com/office/powerpoint/2010/main" val="689472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2970</TotalTime>
  <Words>1693</Words>
  <Application>Microsoft Macintosh PowerPoint</Application>
  <PresentationFormat>Widescreen</PresentationFormat>
  <Paragraphs>272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Book Antiqua</vt:lpstr>
      <vt:lpstr>Calibri</vt:lpstr>
      <vt:lpstr>Calibri Light</vt:lpstr>
      <vt:lpstr>Fira Code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Tyson Barrett</dc:creator>
  <cp:lastModifiedBy>Tyson Barrett</cp:lastModifiedBy>
  <cp:revision>169</cp:revision>
  <dcterms:created xsi:type="dcterms:W3CDTF">2019-12-13T21:57:51Z</dcterms:created>
  <dcterms:modified xsi:type="dcterms:W3CDTF">2024-04-07T04:58:30Z</dcterms:modified>
</cp:coreProperties>
</file>